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sldIdLst>
    <p:sldId id="257" r:id="rId3"/>
    <p:sldId id="256" r:id="rId4"/>
    <p:sldId id="258" r:id="rId5"/>
    <p:sldId id="360" r:id="rId6"/>
    <p:sldId id="361" r:id="rId7"/>
    <p:sldId id="355" r:id="rId8"/>
    <p:sldId id="362" r:id="rId9"/>
    <p:sldId id="261" r:id="rId10"/>
    <p:sldId id="263" r:id="rId11"/>
    <p:sldId id="262" r:id="rId12"/>
    <p:sldId id="354" r:id="rId13"/>
    <p:sldId id="363" r:id="rId14"/>
    <p:sldId id="364" r:id="rId15"/>
    <p:sldId id="357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88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C6716-6ABF-4667-8890-B2487FA295C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A4746-43B1-4E1D-914A-A6F52C1244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1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4A4746-43B1-4E1D-914A-A6F52C12449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16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2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08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87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9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1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763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05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1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3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3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39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708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38929" y="547436"/>
            <a:ext cx="1869746" cy="1110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856" y="515112"/>
            <a:ext cx="3229142" cy="582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Happy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3248526" y="4315479"/>
            <a:ext cx="5895474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4598737"/>
            <a:ext cx="5721685" cy="1354375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188370" y="6031834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824" y="5340016"/>
            <a:ext cx="1869746" cy="11102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00" y="572836"/>
            <a:ext cx="8546592" cy="32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25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2157"/>
            <a:ext cx="9144000" cy="60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0704"/>
            <a:ext cx="9144000" cy="1987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38929" y="112962"/>
            <a:ext cx="1869746" cy="111024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5207000"/>
            <a:ext cx="5721685" cy="741947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188370" y="6007771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4847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2419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8590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58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379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245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7910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221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7887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80425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3102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319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96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3628441" cy="1778000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9206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3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1040-322B-4A44-BBBB-013089E3E7DD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CF28-C7F7-4440-A552-B243C972FA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06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BBF710EF-165D-D5C1-7260-1438FA359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23" y="1191802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D0EAEB0-EB5E-8F87-151D-9B1F9E65A37A}"/>
              </a:ext>
            </a:extLst>
          </p:cNvPr>
          <p:cNvSpPr/>
          <p:nvPr/>
        </p:nvSpPr>
        <p:spPr>
          <a:xfrm>
            <a:off x="3965825" y="1191802"/>
            <a:ext cx="4325420" cy="3215812"/>
          </a:xfrm>
          <a:prstGeom prst="wedgeRoundRectCallout">
            <a:avLst>
              <a:gd name="adj1" fmla="val -70477"/>
              <a:gd name="adj2" fmla="val -87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What are British Values?</a:t>
            </a:r>
          </a:p>
        </p:txBody>
      </p:sp>
    </p:spTree>
    <p:extLst>
      <p:ext uri="{BB962C8B-B14F-4D97-AF65-F5344CB8AC3E}">
        <p14:creationId xmlns:p14="http://schemas.microsoft.com/office/powerpoint/2010/main" val="412000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E8858-E2B3-C8FE-0F3E-56C332351B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2FDE05-C457-1F7D-DC8C-00A8B79EAC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ABA2C02B-C7FF-F98D-2CF9-D7068781AC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08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02FBFA-359E-7F63-F85D-E23103FE17D0}"/>
              </a:ext>
            </a:extLst>
          </p:cNvPr>
          <p:cNvSpPr txBox="1"/>
          <p:nvPr/>
        </p:nvSpPr>
        <p:spPr>
          <a:xfrm>
            <a:off x="873303" y="1387233"/>
            <a:ext cx="73973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Individual Liberty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636F49D9-9FB6-19CA-356D-155985AD2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C50CD5-5121-B36D-4772-31165E5E6E64}"/>
              </a:ext>
            </a:extLst>
          </p:cNvPr>
          <p:cNvSpPr txBox="1"/>
          <p:nvPr/>
        </p:nvSpPr>
        <p:spPr>
          <a:xfrm>
            <a:off x="1849348" y="4705564"/>
            <a:ext cx="544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114370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723A2-6E93-2923-F340-3C1B42E87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6377E2-2C78-063C-1520-D2657662DB1F}"/>
              </a:ext>
            </a:extLst>
          </p:cNvPr>
          <p:cNvSpPr txBox="1"/>
          <p:nvPr/>
        </p:nvSpPr>
        <p:spPr>
          <a:xfrm>
            <a:off x="873303" y="1387233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Liberty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3DF95DE8-FE26-3BA2-FDB8-7D0B56478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8303A8-02AE-23B7-C6AF-7F1CB3B8847D}"/>
              </a:ext>
            </a:extLst>
          </p:cNvPr>
          <p:cNvSpPr txBox="1"/>
          <p:nvPr/>
        </p:nvSpPr>
        <p:spPr>
          <a:xfrm>
            <a:off x="626724" y="3513130"/>
            <a:ext cx="78802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liber</a:t>
            </a:r>
            <a:r>
              <a:rPr lang="en-GB" sz="3200" dirty="0"/>
              <a:t> comes from the Latin root word “liber” and means “</a:t>
            </a:r>
            <a:r>
              <a:rPr lang="en-GB" sz="3200" dirty="0">
                <a:solidFill>
                  <a:srgbClr val="FF0000"/>
                </a:solidFill>
              </a:rPr>
              <a:t>free</a:t>
            </a:r>
            <a:r>
              <a:rPr lang="en-GB" sz="3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09299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5D27-395A-0749-E322-50DA9F4E7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1AE37F-3615-5F6F-58D7-DF3C1046CEED}"/>
              </a:ext>
            </a:extLst>
          </p:cNvPr>
          <p:cNvSpPr txBox="1"/>
          <p:nvPr/>
        </p:nvSpPr>
        <p:spPr>
          <a:xfrm>
            <a:off x="976044" y="1089283"/>
            <a:ext cx="73973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Individual Liberty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6673421B-4E69-C618-F962-22F02CC0C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2A9CEE1-8FD1-69E4-E329-BC129ED019E9}"/>
              </a:ext>
            </a:extLst>
          </p:cNvPr>
          <p:cNvSpPr txBox="1"/>
          <p:nvPr/>
        </p:nvSpPr>
        <p:spPr>
          <a:xfrm>
            <a:off x="595901" y="4407613"/>
            <a:ext cx="7705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 freedom to believe, speak and express yourself without hurting others (and within the law)</a:t>
            </a:r>
          </a:p>
        </p:txBody>
      </p:sp>
    </p:spTree>
    <p:extLst>
      <p:ext uri="{BB962C8B-B14F-4D97-AF65-F5344CB8AC3E}">
        <p14:creationId xmlns:p14="http://schemas.microsoft.com/office/powerpoint/2010/main" val="466577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7259CFDE-8127-4066-B101-651508327CAE}"/>
              </a:ext>
            </a:extLst>
          </p:cNvPr>
          <p:cNvSpPr/>
          <p:nvPr/>
        </p:nvSpPr>
        <p:spPr>
          <a:xfrm>
            <a:off x="4848726" y="1913271"/>
            <a:ext cx="3465095" cy="2562476"/>
          </a:xfrm>
          <a:prstGeom prst="wedgeRoundRectCallout">
            <a:avLst>
              <a:gd name="adj1" fmla="val -75859"/>
              <a:gd name="adj2" fmla="val -21204"/>
              <a:gd name="adj3" fmla="val 16667"/>
            </a:avLst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What choices do you make every day?</a:t>
            </a:r>
          </a:p>
        </p:txBody>
      </p:sp>
      <p:pic>
        <p:nvPicPr>
          <p:cNvPr id="2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0B4D8B5C-697B-93C7-0424-D0111E05A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77" y="1211971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165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FA24EE-47E6-0948-094D-78ABC707C2AB}"/>
              </a:ext>
            </a:extLst>
          </p:cNvPr>
          <p:cNvSpPr txBox="1"/>
          <p:nvPr/>
        </p:nvSpPr>
        <p:spPr>
          <a:xfrm>
            <a:off x="493159" y="698642"/>
            <a:ext cx="3380198" cy="646331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game to play at lunchtimes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EFAFE3-1902-B207-38F5-FCE24112ED36}"/>
              </a:ext>
            </a:extLst>
          </p:cNvPr>
          <p:cNvSpPr txBox="1"/>
          <p:nvPr/>
        </p:nvSpPr>
        <p:spPr>
          <a:xfrm>
            <a:off x="5238107" y="1457218"/>
            <a:ext cx="3380198" cy="369332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Who to play with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AE7DF3-E981-42A8-E38C-A262884ECFAC}"/>
              </a:ext>
            </a:extLst>
          </p:cNvPr>
          <p:cNvSpPr txBox="1"/>
          <p:nvPr/>
        </p:nvSpPr>
        <p:spPr>
          <a:xfrm>
            <a:off x="493159" y="2381891"/>
            <a:ext cx="3380198" cy="369332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to eat for lunch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05725A-82F8-AF26-3872-38D71DC5B1B5}"/>
              </a:ext>
            </a:extLst>
          </p:cNvPr>
          <p:cNvSpPr txBox="1"/>
          <p:nvPr/>
        </p:nvSpPr>
        <p:spPr>
          <a:xfrm>
            <a:off x="5238107" y="3029164"/>
            <a:ext cx="3380198" cy="646331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book to read at bedtimes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1BA890-16E1-8510-1A2D-77EEAAA8ADC4}"/>
              </a:ext>
            </a:extLst>
          </p:cNvPr>
          <p:cNvSpPr txBox="1"/>
          <p:nvPr/>
        </p:nvSpPr>
        <p:spPr>
          <a:xfrm>
            <a:off x="493159" y="4106778"/>
            <a:ext cx="3380198" cy="369332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to wear at weekends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7EAE3B-704C-ED00-F841-514C42A54139}"/>
              </a:ext>
            </a:extLst>
          </p:cNvPr>
          <p:cNvSpPr txBox="1"/>
          <p:nvPr/>
        </p:nvSpPr>
        <p:spPr>
          <a:xfrm>
            <a:off x="5238107" y="4693443"/>
            <a:ext cx="3380198" cy="369332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sport’s team to support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2D3820-27DF-F9A9-090D-ADFF42AF2E4C}"/>
              </a:ext>
            </a:extLst>
          </p:cNvPr>
          <p:cNvSpPr txBox="1"/>
          <p:nvPr/>
        </p:nvSpPr>
        <p:spPr>
          <a:xfrm>
            <a:off x="493159" y="5500276"/>
            <a:ext cx="3380198" cy="646331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Which clubs to attend at school</a:t>
            </a:r>
          </a:p>
        </p:txBody>
      </p:sp>
    </p:spTree>
    <p:extLst>
      <p:ext uri="{BB962C8B-B14F-4D97-AF65-F5344CB8AC3E}">
        <p14:creationId xmlns:p14="http://schemas.microsoft.com/office/powerpoint/2010/main" val="167824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9634A50F-22F4-58A8-6AEC-B87D6C67F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6BA2DDD-4A29-CFD6-6D0C-6DF2875541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178" y="1557076"/>
            <a:ext cx="8011643" cy="3743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13DE23-E84A-4332-62E8-D138B03A4C27}"/>
              </a:ext>
            </a:extLst>
          </p:cNvPr>
          <p:cNvSpPr txBox="1"/>
          <p:nvPr/>
        </p:nvSpPr>
        <p:spPr>
          <a:xfrm>
            <a:off x="873302" y="318499"/>
            <a:ext cx="5640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</a:t>
            </a:r>
            <a:r>
              <a:rPr lang="en-GB" dirty="0">
                <a:solidFill>
                  <a:srgbClr val="FF0000"/>
                </a:solidFill>
              </a:rPr>
              <a:t>individual liberty </a:t>
            </a:r>
            <a:r>
              <a:rPr lang="en-GB" dirty="0"/>
              <a:t>has been fought for throughout history and is now protected</a:t>
            </a:r>
          </a:p>
        </p:txBody>
      </p:sp>
    </p:spTree>
    <p:extLst>
      <p:ext uri="{BB962C8B-B14F-4D97-AF65-F5344CB8AC3E}">
        <p14:creationId xmlns:p14="http://schemas.microsoft.com/office/powerpoint/2010/main" val="462095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ritish Values - Oulton Academy">
            <a:extLst>
              <a:ext uri="{FF2B5EF4-FFF2-40B4-BE49-F238E27FC236}">
                <a16:creationId xmlns:a16="http://schemas.microsoft.com/office/drawing/2014/main" id="{C66154EB-F238-9361-3B3B-81F1F777B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C4ABC1-E52C-0738-B546-073FD6C79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383" y="2222112"/>
            <a:ext cx="8704617" cy="211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2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238124A6-03B5-0F13-6ACB-8FE65CAE8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CCA660-EBD1-07A7-8170-87D551320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16" y="1409366"/>
            <a:ext cx="8583444" cy="403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56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BBD14B-3E24-41F8-A7C9-6189F3DF29F0}"/>
              </a:ext>
            </a:extLst>
          </p:cNvPr>
          <p:cNvSpPr txBox="1"/>
          <p:nvPr/>
        </p:nvSpPr>
        <p:spPr>
          <a:xfrm>
            <a:off x="567326" y="1016111"/>
            <a:ext cx="85070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We can use our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individual liberty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to express our opinions, but we must remember to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be kind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to each other. That’s why we use our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A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gree,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B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uild,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C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hallenge in class for discussions. </a:t>
            </a:r>
          </a:p>
        </p:txBody>
      </p:sp>
      <p:pic>
        <p:nvPicPr>
          <p:cNvPr id="2" name="Picture 4" descr="British Values - Oulton Academy">
            <a:extLst>
              <a:ext uri="{FF2B5EF4-FFF2-40B4-BE49-F238E27FC236}">
                <a16:creationId xmlns:a16="http://schemas.microsoft.com/office/drawing/2014/main" id="{17C096A8-F60A-34DB-93B2-6345EFBDE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BC Poster — Connie Hamilton">
            <a:extLst>
              <a:ext uri="{FF2B5EF4-FFF2-40B4-BE49-F238E27FC236}">
                <a16:creationId xmlns:a16="http://schemas.microsoft.com/office/drawing/2014/main" id="{B27361DD-D054-C6B8-0CE6-DAB76A4B8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739" y="3772217"/>
            <a:ext cx="2194176" cy="292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10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0DD22-D59A-9EAF-66CB-1832B5E54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28A150D-D1C5-358C-3B26-EBDB949CD7AE}"/>
              </a:ext>
            </a:extLst>
          </p:cNvPr>
          <p:cNvSpPr txBox="1"/>
          <p:nvPr/>
        </p:nvSpPr>
        <p:spPr>
          <a:xfrm>
            <a:off x="558657" y="1509269"/>
            <a:ext cx="85070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We can use our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individual liberty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to express our opinions, but we must remember to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be respectful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to each other. That’s why we use teach you to be safe online and about different faiths and beliefs. </a:t>
            </a:r>
          </a:p>
        </p:txBody>
      </p:sp>
      <p:pic>
        <p:nvPicPr>
          <p:cNvPr id="2" name="Picture 4" descr="British Values - Oulton Academy">
            <a:extLst>
              <a:ext uri="{FF2B5EF4-FFF2-40B4-BE49-F238E27FC236}">
                <a16:creationId xmlns:a16="http://schemas.microsoft.com/office/drawing/2014/main" id="{19C0E2E7-3534-654B-9E6E-F52FF529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520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9E7FF-AE06-372D-74D8-3D0A9284F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F7CA061-416E-67BE-E7A4-8B92112F290F}"/>
              </a:ext>
            </a:extLst>
          </p:cNvPr>
          <p:cNvSpPr txBox="1"/>
          <p:nvPr/>
        </p:nvSpPr>
        <p:spPr>
          <a:xfrm>
            <a:off x="497012" y="1026384"/>
            <a:ext cx="85070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We can use our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individual liberty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to choose what we spend our free time doing, but we should balance that with taking responsibility and keeping ourselves healthy and safe. That’s why we have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Disconnect to Reconnect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Weeks. </a:t>
            </a:r>
          </a:p>
        </p:txBody>
      </p:sp>
      <p:pic>
        <p:nvPicPr>
          <p:cNvPr id="2" name="Picture 4" descr="British Values - Oulton Academy">
            <a:extLst>
              <a:ext uri="{FF2B5EF4-FFF2-40B4-BE49-F238E27FC236}">
                <a16:creationId xmlns:a16="http://schemas.microsoft.com/office/drawing/2014/main" id="{CDBF66C1-4086-6441-1643-8B8F9AB0B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C8A31E-9ECC-DBDD-3AA9-95EB01B11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931" y="3832602"/>
            <a:ext cx="6651232" cy="187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930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ritish Values | Coxhoe Primary School">
            <a:extLst>
              <a:ext uri="{FF2B5EF4-FFF2-40B4-BE49-F238E27FC236}">
                <a16:creationId xmlns:a16="http://schemas.microsoft.com/office/drawing/2014/main" id="{CBE3D47D-B166-6835-A8B3-12DABB535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2413"/>
            <a:ext cx="7620000" cy="635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182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A229F-E573-AF86-79DC-D0639853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84C22-0813-B121-1552-716D01F6C0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7E947D-1904-E338-E23C-8433BC0207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3B1052E1-19B4-1E84-652C-BB81C35CA3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4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MIC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223</Words>
  <Application>Microsoft Office PowerPoint</Application>
  <PresentationFormat>On-screen Show (4:3)</PresentationFormat>
  <Paragraphs>20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Comic Sans MS</vt:lpstr>
      <vt:lpstr>Gill Sans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Wreford</dc:creator>
  <cp:lastModifiedBy>Joanne Wreford</cp:lastModifiedBy>
  <cp:revision>8</cp:revision>
  <dcterms:created xsi:type="dcterms:W3CDTF">2026-04-18T15:28:55Z</dcterms:created>
  <dcterms:modified xsi:type="dcterms:W3CDTF">2026-04-21T10:35:02Z</dcterms:modified>
</cp:coreProperties>
</file>