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256" r:id="rId2"/>
    <p:sldId id="290" r:id="rId3"/>
    <p:sldId id="257" r:id="rId4"/>
    <p:sldId id="293" r:id="rId5"/>
    <p:sldId id="329" r:id="rId6"/>
    <p:sldId id="292" r:id="rId7"/>
    <p:sldId id="321" r:id="rId8"/>
    <p:sldId id="295" r:id="rId9"/>
    <p:sldId id="259" r:id="rId10"/>
    <p:sldId id="258" r:id="rId11"/>
    <p:sldId id="296" r:id="rId12"/>
    <p:sldId id="297" r:id="rId13"/>
    <p:sldId id="298" r:id="rId14"/>
    <p:sldId id="299" r:id="rId15"/>
    <p:sldId id="300" r:id="rId16"/>
    <p:sldId id="301" r:id="rId17"/>
    <p:sldId id="302" r:id="rId18"/>
    <p:sldId id="303" r:id="rId19"/>
    <p:sldId id="305" r:id="rId20"/>
    <p:sldId id="304" r:id="rId21"/>
    <p:sldId id="281" r:id="rId22"/>
    <p:sldId id="322" r:id="rId23"/>
    <p:sldId id="308" r:id="rId24"/>
    <p:sldId id="280" r:id="rId25"/>
    <p:sldId id="309" r:id="rId26"/>
    <p:sldId id="310" r:id="rId27"/>
    <p:sldId id="311" r:id="rId28"/>
    <p:sldId id="312" r:id="rId29"/>
    <p:sldId id="307" r:id="rId30"/>
    <p:sldId id="313" r:id="rId31"/>
    <p:sldId id="282" r:id="rId32"/>
    <p:sldId id="291" r:id="rId33"/>
    <p:sldId id="314" r:id="rId34"/>
    <p:sldId id="327" r:id="rId35"/>
    <p:sldId id="306" r:id="rId36"/>
    <p:sldId id="316" r:id="rId37"/>
    <p:sldId id="323" r:id="rId38"/>
    <p:sldId id="320" r:id="rId39"/>
    <p:sldId id="326" r:id="rId40"/>
    <p:sldId id="324" r:id="rId41"/>
    <p:sldId id="319" r:id="rId42"/>
    <p:sldId id="317" r:id="rId43"/>
    <p:sldId id="318" r:id="rId44"/>
    <p:sldId id="325" r:id="rId45"/>
    <p:sldId id="315" r:id="rId46"/>
    <p:sldId id="330" r:id="rId47"/>
    <p:sldId id="328"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101" d="100"/>
          <a:sy n="101" d="100"/>
        </p:scale>
        <p:origin x="91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80C7F29-4140-49F4-AAAC-588F59DC83DF}" type="datetimeFigureOut">
              <a:rPr lang="en-GB" smtClean="0"/>
              <a:t>13/10/2024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8257E24-405F-4C75-8B99-38FDA3658578}" type="slidenum">
              <a:rPr lang="en-GB" smtClean="0"/>
              <a:t>‹#›</a:t>
            </a:fld>
            <a:endParaRPr lang="en-GB"/>
          </a:p>
        </p:txBody>
      </p:sp>
    </p:spTree>
    <p:extLst>
      <p:ext uri="{BB962C8B-B14F-4D97-AF65-F5344CB8AC3E}">
        <p14:creationId xmlns:p14="http://schemas.microsoft.com/office/powerpoint/2010/main" val="26895871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My own anecdote</a:t>
            </a:r>
          </a:p>
        </p:txBody>
      </p:sp>
      <p:sp>
        <p:nvSpPr>
          <p:cNvPr id="4" name="Slide Number Placeholder 3"/>
          <p:cNvSpPr>
            <a:spLocks noGrp="1"/>
          </p:cNvSpPr>
          <p:nvPr>
            <p:ph type="sldNum" sz="quarter" idx="5"/>
          </p:nvPr>
        </p:nvSpPr>
        <p:spPr/>
        <p:txBody>
          <a:bodyPr/>
          <a:lstStyle/>
          <a:p>
            <a:fld id="{88257E24-405F-4C75-8B99-38FDA3658578}" type="slidenum">
              <a:rPr lang="en-GB" smtClean="0"/>
              <a:t>4</a:t>
            </a:fld>
            <a:endParaRPr lang="en-GB"/>
          </a:p>
        </p:txBody>
      </p:sp>
    </p:spTree>
    <p:extLst>
      <p:ext uri="{BB962C8B-B14F-4D97-AF65-F5344CB8AC3E}">
        <p14:creationId xmlns:p14="http://schemas.microsoft.com/office/powerpoint/2010/main" val="33981458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Children came round doing their market research. A few of the groups were asking me how much I would pay for their product  £1 £2 £3 – I was a bit surprised that the children didn’t seem to have realistic expectations of what they should charge and what value for money looked like. This struck me as something we should perhaps look to address…. </a:t>
            </a:r>
          </a:p>
        </p:txBody>
      </p:sp>
      <p:sp>
        <p:nvSpPr>
          <p:cNvPr id="4" name="Slide Number Placeholder 3"/>
          <p:cNvSpPr>
            <a:spLocks noGrp="1"/>
          </p:cNvSpPr>
          <p:nvPr>
            <p:ph type="sldNum" sz="quarter" idx="5"/>
          </p:nvPr>
        </p:nvSpPr>
        <p:spPr/>
        <p:txBody>
          <a:bodyPr/>
          <a:lstStyle/>
          <a:p>
            <a:fld id="{88257E24-405F-4C75-8B99-38FDA3658578}" type="slidenum">
              <a:rPr lang="en-GB" smtClean="0"/>
              <a:t>6</a:t>
            </a:fld>
            <a:endParaRPr lang="en-GB"/>
          </a:p>
        </p:txBody>
      </p:sp>
    </p:spTree>
    <p:extLst>
      <p:ext uri="{BB962C8B-B14F-4D97-AF65-F5344CB8AC3E}">
        <p14:creationId xmlns:p14="http://schemas.microsoft.com/office/powerpoint/2010/main" val="15874231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Before we explain more about this programme and how it delivers finance teaching, let’s look at where learning about money currently sits within our curriculum. </a:t>
            </a:r>
          </a:p>
        </p:txBody>
      </p:sp>
      <p:sp>
        <p:nvSpPr>
          <p:cNvPr id="4" name="Slide Number Placeholder 3"/>
          <p:cNvSpPr>
            <a:spLocks noGrp="1"/>
          </p:cNvSpPr>
          <p:nvPr>
            <p:ph type="sldNum" sz="quarter" idx="5"/>
          </p:nvPr>
        </p:nvSpPr>
        <p:spPr/>
        <p:txBody>
          <a:bodyPr/>
          <a:lstStyle/>
          <a:p>
            <a:fld id="{88257E24-405F-4C75-8B99-38FDA3658578}" type="slidenum">
              <a:rPr lang="en-GB" smtClean="0"/>
              <a:t>8</a:t>
            </a:fld>
            <a:endParaRPr lang="en-GB"/>
          </a:p>
        </p:txBody>
      </p:sp>
    </p:spTree>
    <p:extLst>
      <p:ext uri="{BB962C8B-B14F-4D97-AF65-F5344CB8AC3E}">
        <p14:creationId xmlns:p14="http://schemas.microsoft.com/office/powerpoint/2010/main" val="39245614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And of course, it will remain in the maths curriculum </a:t>
            </a:r>
          </a:p>
        </p:txBody>
      </p:sp>
      <p:sp>
        <p:nvSpPr>
          <p:cNvPr id="4" name="Slide Number Placeholder 3"/>
          <p:cNvSpPr>
            <a:spLocks noGrp="1"/>
          </p:cNvSpPr>
          <p:nvPr>
            <p:ph type="sldNum" sz="quarter" idx="5"/>
          </p:nvPr>
        </p:nvSpPr>
        <p:spPr/>
        <p:txBody>
          <a:bodyPr/>
          <a:lstStyle/>
          <a:p>
            <a:fld id="{88257E24-405F-4C75-8B99-38FDA3658578}" type="slidenum">
              <a:rPr lang="en-GB" smtClean="0"/>
              <a:t>20</a:t>
            </a:fld>
            <a:endParaRPr lang="en-GB"/>
          </a:p>
        </p:txBody>
      </p:sp>
    </p:spTree>
    <p:extLst>
      <p:ext uri="{BB962C8B-B14F-4D97-AF65-F5344CB8AC3E}">
        <p14:creationId xmlns:p14="http://schemas.microsoft.com/office/powerpoint/2010/main" val="12952436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3BCE45-7882-A847-846D-1490D60EC4B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93FF5E3-AC32-E0E4-FFB4-DF6B60F8006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A69B3FF-C16A-16F9-49A7-3419E50D6EDB}"/>
              </a:ext>
            </a:extLst>
          </p:cNvPr>
          <p:cNvSpPr>
            <a:spLocks noGrp="1"/>
          </p:cNvSpPr>
          <p:nvPr>
            <p:ph type="dt" sz="half" idx="10"/>
          </p:nvPr>
        </p:nvSpPr>
        <p:spPr/>
        <p:txBody>
          <a:bodyPr/>
          <a:lstStyle/>
          <a:p>
            <a:fld id="{300A579C-29E8-423A-9C8D-87FF0F350A6A}" type="datetimeFigureOut">
              <a:rPr lang="en-GB" smtClean="0"/>
              <a:t>13/10/2024</a:t>
            </a:fld>
            <a:endParaRPr lang="en-GB"/>
          </a:p>
        </p:txBody>
      </p:sp>
      <p:sp>
        <p:nvSpPr>
          <p:cNvPr id="5" name="Footer Placeholder 4">
            <a:extLst>
              <a:ext uri="{FF2B5EF4-FFF2-40B4-BE49-F238E27FC236}">
                <a16:creationId xmlns:a16="http://schemas.microsoft.com/office/drawing/2014/main" id="{C7A285C2-07E8-3EEE-5BF9-067DEB38972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2C7F0C-25F2-AD0D-11B0-B3FC8149912E}"/>
              </a:ext>
            </a:extLst>
          </p:cNvPr>
          <p:cNvSpPr>
            <a:spLocks noGrp="1"/>
          </p:cNvSpPr>
          <p:nvPr>
            <p:ph type="sldNum" sz="quarter" idx="12"/>
          </p:nvPr>
        </p:nvSpPr>
        <p:spPr/>
        <p:txBody>
          <a:bodyPr/>
          <a:lstStyle/>
          <a:p>
            <a:fld id="{6ACC90EF-F83F-433D-A07B-0746EEB5E15C}" type="slidenum">
              <a:rPr lang="en-GB" smtClean="0"/>
              <a:t>‹#›</a:t>
            </a:fld>
            <a:endParaRPr lang="en-GB"/>
          </a:p>
        </p:txBody>
      </p:sp>
    </p:spTree>
    <p:extLst>
      <p:ext uri="{BB962C8B-B14F-4D97-AF65-F5344CB8AC3E}">
        <p14:creationId xmlns:p14="http://schemas.microsoft.com/office/powerpoint/2010/main" val="6675152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EDFBF-97FC-9D34-73BE-0A8B98D191A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299C2EA-6A25-8BFD-8E36-BACE4194F6F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A6CD7E9-33A3-11CB-A7A8-1868C86DF6DB}"/>
              </a:ext>
            </a:extLst>
          </p:cNvPr>
          <p:cNvSpPr>
            <a:spLocks noGrp="1"/>
          </p:cNvSpPr>
          <p:nvPr>
            <p:ph type="dt" sz="half" idx="10"/>
          </p:nvPr>
        </p:nvSpPr>
        <p:spPr/>
        <p:txBody>
          <a:bodyPr/>
          <a:lstStyle/>
          <a:p>
            <a:fld id="{300A579C-29E8-423A-9C8D-87FF0F350A6A}" type="datetimeFigureOut">
              <a:rPr lang="en-GB" smtClean="0"/>
              <a:t>13/10/2024</a:t>
            </a:fld>
            <a:endParaRPr lang="en-GB"/>
          </a:p>
        </p:txBody>
      </p:sp>
      <p:sp>
        <p:nvSpPr>
          <p:cNvPr id="5" name="Footer Placeholder 4">
            <a:extLst>
              <a:ext uri="{FF2B5EF4-FFF2-40B4-BE49-F238E27FC236}">
                <a16:creationId xmlns:a16="http://schemas.microsoft.com/office/drawing/2014/main" id="{890EF94F-E4B5-8470-E025-E45349C8C83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DC613D2-16F9-23BA-3155-DF1B8501807B}"/>
              </a:ext>
            </a:extLst>
          </p:cNvPr>
          <p:cNvSpPr>
            <a:spLocks noGrp="1"/>
          </p:cNvSpPr>
          <p:nvPr>
            <p:ph type="sldNum" sz="quarter" idx="12"/>
          </p:nvPr>
        </p:nvSpPr>
        <p:spPr/>
        <p:txBody>
          <a:bodyPr/>
          <a:lstStyle/>
          <a:p>
            <a:fld id="{6ACC90EF-F83F-433D-A07B-0746EEB5E15C}" type="slidenum">
              <a:rPr lang="en-GB" smtClean="0"/>
              <a:t>‹#›</a:t>
            </a:fld>
            <a:endParaRPr lang="en-GB"/>
          </a:p>
        </p:txBody>
      </p:sp>
    </p:spTree>
    <p:extLst>
      <p:ext uri="{BB962C8B-B14F-4D97-AF65-F5344CB8AC3E}">
        <p14:creationId xmlns:p14="http://schemas.microsoft.com/office/powerpoint/2010/main" val="2426009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0E1918-6489-FB1C-4288-85B8F318583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A69DCCF-D8FC-5B9E-E651-A593C506C29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6BE30F1-86D5-1F2C-C027-6BFEAE7FDB77}"/>
              </a:ext>
            </a:extLst>
          </p:cNvPr>
          <p:cNvSpPr>
            <a:spLocks noGrp="1"/>
          </p:cNvSpPr>
          <p:nvPr>
            <p:ph type="dt" sz="half" idx="10"/>
          </p:nvPr>
        </p:nvSpPr>
        <p:spPr/>
        <p:txBody>
          <a:bodyPr/>
          <a:lstStyle/>
          <a:p>
            <a:fld id="{300A579C-29E8-423A-9C8D-87FF0F350A6A}" type="datetimeFigureOut">
              <a:rPr lang="en-GB" smtClean="0"/>
              <a:t>13/10/2024</a:t>
            </a:fld>
            <a:endParaRPr lang="en-GB"/>
          </a:p>
        </p:txBody>
      </p:sp>
      <p:sp>
        <p:nvSpPr>
          <p:cNvPr id="5" name="Footer Placeholder 4">
            <a:extLst>
              <a:ext uri="{FF2B5EF4-FFF2-40B4-BE49-F238E27FC236}">
                <a16:creationId xmlns:a16="http://schemas.microsoft.com/office/drawing/2014/main" id="{583CA892-0502-1B2B-3F1E-8F1FBC271C6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88A66D3-0EF1-0290-6BE8-E79E43BDA2FB}"/>
              </a:ext>
            </a:extLst>
          </p:cNvPr>
          <p:cNvSpPr>
            <a:spLocks noGrp="1"/>
          </p:cNvSpPr>
          <p:nvPr>
            <p:ph type="sldNum" sz="quarter" idx="12"/>
          </p:nvPr>
        </p:nvSpPr>
        <p:spPr/>
        <p:txBody>
          <a:bodyPr/>
          <a:lstStyle/>
          <a:p>
            <a:fld id="{6ACC90EF-F83F-433D-A07B-0746EEB5E15C}" type="slidenum">
              <a:rPr lang="en-GB" smtClean="0"/>
              <a:t>‹#›</a:t>
            </a:fld>
            <a:endParaRPr lang="en-GB"/>
          </a:p>
        </p:txBody>
      </p:sp>
    </p:spTree>
    <p:extLst>
      <p:ext uri="{BB962C8B-B14F-4D97-AF65-F5344CB8AC3E}">
        <p14:creationId xmlns:p14="http://schemas.microsoft.com/office/powerpoint/2010/main" val="19227477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3B3A1B-D5DB-65AD-DC2E-36060277F16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474183D-C80C-01C2-2ED5-86C02C37F0A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F10B003-D7D7-7FF4-07DD-446BD882B15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2AF6D1A-B873-5F4C-6A76-FAEA142D5CFE}"/>
              </a:ext>
            </a:extLst>
          </p:cNvPr>
          <p:cNvSpPr>
            <a:spLocks noGrp="1"/>
          </p:cNvSpPr>
          <p:nvPr>
            <p:ph type="dt" sz="half" idx="10"/>
          </p:nvPr>
        </p:nvSpPr>
        <p:spPr/>
        <p:txBody>
          <a:bodyPr/>
          <a:lstStyle/>
          <a:p>
            <a:fld id="{300A579C-29E8-423A-9C8D-87FF0F350A6A}" type="datetimeFigureOut">
              <a:rPr lang="en-GB" smtClean="0"/>
              <a:t>13/10/2024</a:t>
            </a:fld>
            <a:endParaRPr lang="en-GB"/>
          </a:p>
        </p:txBody>
      </p:sp>
      <p:sp>
        <p:nvSpPr>
          <p:cNvPr id="6" name="Footer Placeholder 5">
            <a:extLst>
              <a:ext uri="{FF2B5EF4-FFF2-40B4-BE49-F238E27FC236}">
                <a16:creationId xmlns:a16="http://schemas.microsoft.com/office/drawing/2014/main" id="{AEF55E5B-087B-D1FB-BE07-01DE11CD276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BD73BBF-5F9A-23DC-0D3F-03ED148DCA4F}"/>
              </a:ext>
            </a:extLst>
          </p:cNvPr>
          <p:cNvSpPr>
            <a:spLocks noGrp="1"/>
          </p:cNvSpPr>
          <p:nvPr>
            <p:ph type="sldNum" sz="quarter" idx="12"/>
          </p:nvPr>
        </p:nvSpPr>
        <p:spPr/>
        <p:txBody>
          <a:bodyPr/>
          <a:lstStyle/>
          <a:p>
            <a:fld id="{6ACC90EF-F83F-433D-A07B-0746EEB5E15C}" type="slidenum">
              <a:rPr lang="en-GB" smtClean="0"/>
              <a:t>‹#›</a:t>
            </a:fld>
            <a:endParaRPr lang="en-GB"/>
          </a:p>
        </p:txBody>
      </p:sp>
    </p:spTree>
    <p:extLst>
      <p:ext uri="{BB962C8B-B14F-4D97-AF65-F5344CB8AC3E}">
        <p14:creationId xmlns:p14="http://schemas.microsoft.com/office/powerpoint/2010/main" val="33312915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F05F7F-B681-31FD-D173-77AE545E62F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47431AD-1A8E-B818-6A53-4C35009A772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AB8E6AB-386B-6A1A-5938-BE672E24544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48C5593-A5AE-90E1-C792-1D3027E4DC2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4955E83-904A-8BBC-DABD-D597D5F31E5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8874474-8F20-7A7A-34F4-8F30F3BCA976}"/>
              </a:ext>
            </a:extLst>
          </p:cNvPr>
          <p:cNvSpPr>
            <a:spLocks noGrp="1"/>
          </p:cNvSpPr>
          <p:nvPr>
            <p:ph type="dt" sz="half" idx="10"/>
          </p:nvPr>
        </p:nvSpPr>
        <p:spPr/>
        <p:txBody>
          <a:bodyPr/>
          <a:lstStyle/>
          <a:p>
            <a:fld id="{300A579C-29E8-423A-9C8D-87FF0F350A6A}" type="datetimeFigureOut">
              <a:rPr lang="en-GB" smtClean="0"/>
              <a:t>13/10/2024</a:t>
            </a:fld>
            <a:endParaRPr lang="en-GB"/>
          </a:p>
        </p:txBody>
      </p:sp>
      <p:sp>
        <p:nvSpPr>
          <p:cNvPr id="8" name="Footer Placeholder 7">
            <a:extLst>
              <a:ext uri="{FF2B5EF4-FFF2-40B4-BE49-F238E27FC236}">
                <a16:creationId xmlns:a16="http://schemas.microsoft.com/office/drawing/2014/main" id="{B423864A-7D1C-487B-5437-EF0B1207ABA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DF4EC11-E690-6B43-C269-6B8F5A25E238}"/>
              </a:ext>
            </a:extLst>
          </p:cNvPr>
          <p:cNvSpPr>
            <a:spLocks noGrp="1"/>
          </p:cNvSpPr>
          <p:nvPr>
            <p:ph type="sldNum" sz="quarter" idx="12"/>
          </p:nvPr>
        </p:nvSpPr>
        <p:spPr/>
        <p:txBody>
          <a:bodyPr/>
          <a:lstStyle/>
          <a:p>
            <a:fld id="{6ACC90EF-F83F-433D-A07B-0746EEB5E15C}" type="slidenum">
              <a:rPr lang="en-GB" smtClean="0"/>
              <a:t>‹#›</a:t>
            </a:fld>
            <a:endParaRPr lang="en-GB"/>
          </a:p>
        </p:txBody>
      </p:sp>
    </p:spTree>
    <p:extLst>
      <p:ext uri="{BB962C8B-B14F-4D97-AF65-F5344CB8AC3E}">
        <p14:creationId xmlns:p14="http://schemas.microsoft.com/office/powerpoint/2010/main" val="13036320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CD493B-4588-9C48-10DE-6C3F3F04CFD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B35ABB6-71C1-CBDF-10EA-16CEAA983AC0}"/>
              </a:ext>
            </a:extLst>
          </p:cNvPr>
          <p:cNvSpPr>
            <a:spLocks noGrp="1"/>
          </p:cNvSpPr>
          <p:nvPr>
            <p:ph type="dt" sz="half" idx="10"/>
          </p:nvPr>
        </p:nvSpPr>
        <p:spPr/>
        <p:txBody>
          <a:bodyPr/>
          <a:lstStyle/>
          <a:p>
            <a:fld id="{300A579C-29E8-423A-9C8D-87FF0F350A6A}" type="datetimeFigureOut">
              <a:rPr lang="en-GB" smtClean="0"/>
              <a:t>13/10/2024</a:t>
            </a:fld>
            <a:endParaRPr lang="en-GB"/>
          </a:p>
        </p:txBody>
      </p:sp>
      <p:sp>
        <p:nvSpPr>
          <p:cNvPr id="4" name="Footer Placeholder 3">
            <a:extLst>
              <a:ext uri="{FF2B5EF4-FFF2-40B4-BE49-F238E27FC236}">
                <a16:creationId xmlns:a16="http://schemas.microsoft.com/office/drawing/2014/main" id="{9E9549D2-D4C1-1122-4EC4-084EE2B2CBD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C4E3D3A-D8A5-39C3-8012-DDCB6351F2CF}"/>
              </a:ext>
            </a:extLst>
          </p:cNvPr>
          <p:cNvSpPr>
            <a:spLocks noGrp="1"/>
          </p:cNvSpPr>
          <p:nvPr>
            <p:ph type="sldNum" sz="quarter" idx="12"/>
          </p:nvPr>
        </p:nvSpPr>
        <p:spPr/>
        <p:txBody>
          <a:bodyPr/>
          <a:lstStyle/>
          <a:p>
            <a:fld id="{6ACC90EF-F83F-433D-A07B-0746EEB5E15C}" type="slidenum">
              <a:rPr lang="en-GB" smtClean="0"/>
              <a:t>‹#›</a:t>
            </a:fld>
            <a:endParaRPr lang="en-GB"/>
          </a:p>
        </p:txBody>
      </p:sp>
    </p:spTree>
    <p:extLst>
      <p:ext uri="{BB962C8B-B14F-4D97-AF65-F5344CB8AC3E}">
        <p14:creationId xmlns:p14="http://schemas.microsoft.com/office/powerpoint/2010/main" val="1245520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AE3C395-89BA-7F27-14FB-13CC3CC99760}"/>
              </a:ext>
            </a:extLst>
          </p:cNvPr>
          <p:cNvSpPr>
            <a:spLocks noGrp="1"/>
          </p:cNvSpPr>
          <p:nvPr>
            <p:ph type="dt" sz="half" idx="10"/>
          </p:nvPr>
        </p:nvSpPr>
        <p:spPr/>
        <p:txBody>
          <a:bodyPr/>
          <a:lstStyle/>
          <a:p>
            <a:fld id="{300A579C-29E8-423A-9C8D-87FF0F350A6A}" type="datetimeFigureOut">
              <a:rPr lang="en-GB" smtClean="0"/>
              <a:t>13/10/2024</a:t>
            </a:fld>
            <a:endParaRPr lang="en-GB"/>
          </a:p>
        </p:txBody>
      </p:sp>
      <p:sp>
        <p:nvSpPr>
          <p:cNvPr id="3" name="Footer Placeholder 2">
            <a:extLst>
              <a:ext uri="{FF2B5EF4-FFF2-40B4-BE49-F238E27FC236}">
                <a16:creationId xmlns:a16="http://schemas.microsoft.com/office/drawing/2014/main" id="{883F8E40-725B-B4D5-5755-2BE7D4A8DD9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427FC6F-A661-7884-D331-3E47C832C21D}"/>
              </a:ext>
            </a:extLst>
          </p:cNvPr>
          <p:cNvSpPr>
            <a:spLocks noGrp="1"/>
          </p:cNvSpPr>
          <p:nvPr>
            <p:ph type="sldNum" sz="quarter" idx="12"/>
          </p:nvPr>
        </p:nvSpPr>
        <p:spPr/>
        <p:txBody>
          <a:bodyPr/>
          <a:lstStyle/>
          <a:p>
            <a:fld id="{6ACC90EF-F83F-433D-A07B-0746EEB5E15C}" type="slidenum">
              <a:rPr lang="en-GB" smtClean="0"/>
              <a:t>‹#›</a:t>
            </a:fld>
            <a:endParaRPr lang="en-GB"/>
          </a:p>
        </p:txBody>
      </p:sp>
    </p:spTree>
    <p:extLst>
      <p:ext uri="{BB962C8B-B14F-4D97-AF65-F5344CB8AC3E}">
        <p14:creationId xmlns:p14="http://schemas.microsoft.com/office/powerpoint/2010/main" val="2003266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38E920-509E-3EA1-6F15-37C67E5E99C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41D873C-1CB8-EFBE-DE97-CAA43353847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4CDBCC4-CE7F-A6F5-45D6-B7CBEC3AC2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49A151D-2BB0-C3FE-9621-09706931C375}"/>
              </a:ext>
            </a:extLst>
          </p:cNvPr>
          <p:cNvSpPr>
            <a:spLocks noGrp="1"/>
          </p:cNvSpPr>
          <p:nvPr>
            <p:ph type="dt" sz="half" idx="10"/>
          </p:nvPr>
        </p:nvSpPr>
        <p:spPr/>
        <p:txBody>
          <a:bodyPr/>
          <a:lstStyle/>
          <a:p>
            <a:fld id="{300A579C-29E8-423A-9C8D-87FF0F350A6A}" type="datetimeFigureOut">
              <a:rPr lang="en-GB" smtClean="0"/>
              <a:t>13/10/2024</a:t>
            </a:fld>
            <a:endParaRPr lang="en-GB"/>
          </a:p>
        </p:txBody>
      </p:sp>
      <p:sp>
        <p:nvSpPr>
          <p:cNvPr id="6" name="Footer Placeholder 5">
            <a:extLst>
              <a:ext uri="{FF2B5EF4-FFF2-40B4-BE49-F238E27FC236}">
                <a16:creationId xmlns:a16="http://schemas.microsoft.com/office/drawing/2014/main" id="{A35637E7-0894-C059-1002-1F8BE103166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76E492C-1BD0-3511-9914-9B95A7EFA536}"/>
              </a:ext>
            </a:extLst>
          </p:cNvPr>
          <p:cNvSpPr>
            <a:spLocks noGrp="1"/>
          </p:cNvSpPr>
          <p:nvPr>
            <p:ph type="sldNum" sz="quarter" idx="12"/>
          </p:nvPr>
        </p:nvSpPr>
        <p:spPr/>
        <p:txBody>
          <a:bodyPr/>
          <a:lstStyle/>
          <a:p>
            <a:fld id="{6ACC90EF-F83F-433D-A07B-0746EEB5E15C}" type="slidenum">
              <a:rPr lang="en-GB" smtClean="0"/>
              <a:t>‹#›</a:t>
            </a:fld>
            <a:endParaRPr lang="en-GB"/>
          </a:p>
        </p:txBody>
      </p:sp>
    </p:spTree>
    <p:extLst>
      <p:ext uri="{BB962C8B-B14F-4D97-AF65-F5344CB8AC3E}">
        <p14:creationId xmlns:p14="http://schemas.microsoft.com/office/powerpoint/2010/main" val="42548046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DD1B62-D085-4D92-DDD2-14451CD558F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7E3AFD7-23F2-8C67-AA41-703F9C71F07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6ACEA80-414B-C2B5-0908-1862E7D5C8F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643726C-6D66-3529-F3F3-FCD2CDAA94DA}"/>
              </a:ext>
            </a:extLst>
          </p:cNvPr>
          <p:cNvSpPr>
            <a:spLocks noGrp="1"/>
          </p:cNvSpPr>
          <p:nvPr>
            <p:ph type="dt" sz="half" idx="10"/>
          </p:nvPr>
        </p:nvSpPr>
        <p:spPr/>
        <p:txBody>
          <a:bodyPr/>
          <a:lstStyle/>
          <a:p>
            <a:fld id="{300A579C-29E8-423A-9C8D-87FF0F350A6A}" type="datetimeFigureOut">
              <a:rPr lang="en-GB" smtClean="0"/>
              <a:t>13/10/2024</a:t>
            </a:fld>
            <a:endParaRPr lang="en-GB"/>
          </a:p>
        </p:txBody>
      </p:sp>
      <p:sp>
        <p:nvSpPr>
          <p:cNvPr id="6" name="Footer Placeholder 5">
            <a:extLst>
              <a:ext uri="{FF2B5EF4-FFF2-40B4-BE49-F238E27FC236}">
                <a16:creationId xmlns:a16="http://schemas.microsoft.com/office/drawing/2014/main" id="{9118D2B5-AD8A-19E5-EE0C-4429E8EA441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983A399-4B80-8989-F4BB-0D672BA01193}"/>
              </a:ext>
            </a:extLst>
          </p:cNvPr>
          <p:cNvSpPr>
            <a:spLocks noGrp="1"/>
          </p:cNvSpPr>
          <p:nvPr>
            <p:ph type="sldNum" sz="quarter" idx="12"/>
          </p:nvPr>
        </p:nvSpPr>
        <p:spPr/>
        <p:txBody>
          <a:bodyPr/>
          <a:lstStyle/>
          <a:p>
            <a:fld id="{6ACC90EF-F83F-433D-A07B-0746EEB5E15C}" type="slidenum">
              <a:rPr lang="en-GB" smtClean="0"/>
              <a:t>‹#›</a:t>
            </a:fld>
            <a:endParaRPr lang="en-GB"/>
          </a:p>
        </p:txBody>
      </p:sp>
    </p:spTree>
    <p:extLst>
      <p:ext uri="{BB962C8B-B14F-4D97-AF65-F5344CB8AC3E}">
        <p14:creationId xmlns:p14="http://schemas.microsoft.com/office/powerpoint/2010/main" val="25292489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8227B8-6F9B-A244-B4B9-CF0E8E60A21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7066894-EA27-EE35-A59B-1C2C27AAFFE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1444F22-B647-80B7-EEE2-A2DB441B588E}"/>
              </a:ext>
            </a:extLst>
          </p:cNvPr>
          <p:cNvSpPr>
            <a:spLocks noGrp="1"/>
          </p:cNvSpPr>
          <p:nvPr>
            <p:ph type="dt" sz="half" idx="10"/>
          </p:nvPr>
        </p:nvSpPr>
        <p:spPr/>
        <p:txBody>
          <a:bodyPr/>
          <a:lstStyle/>
          <a:p>
            <a:fld id="{300A579C-29E8-423A-9C8D-87FF0F350A6A}" type="datetimeFigureOut">
              <a:rPr lang="en-GB" smtClean="0"/>
              <a:t>13/10/2024</a:t>
            </a:fld>
            <a:endParaRPr lang="en-GB"/>
          </a:p>
        </p:txBody>
      </p:sp>
      <p:sp>
        <p:nvSpPr>
          <p:cNvPr id="5" name="Footer Placeholder 4">
            <a:extLst>
              <a:ext uri="{FF2B5EF4-FFF2-40B4-BE49-F238E27FC236}">
                <a16:creationId xmlns:a16="http://schemas.microsoft.com/office/drawing/2014/main" id="{176CF319-E440-8CC2-842E-499CBA5268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4A89744-2C51-CE78-9993-13751B80D24E}"/>
              </a:ext>
            </a:extLst>
          </p:cNvPr>
          <p:cNvSpPr>
            <a:spLocks noGrp="1"/>
          </p:cNvSpPr>
          <p:nvPr>
            <p:ph type="sldNum" sz="quarter" idx="12"/>
          </p:nvPr>
        </p:nvSpPr>
        <p:spPr/>
        <p:txBody>
          <a:bodyPr/>
          <a:lstStyle/>
          <a:p>
            <a:fld id="{6ACC90EF-F83F-433D-A07B-0746EEB5E15C}" type="slidenum">
              <a:rPr lang="en-GB" smtClean="0"/>
              <a:t>‹#›</a:t>
            </a:fld>
            <a:endParaRPr lang="en-GB"/>
          </a:p>
        </p:txBody>
      </p:sp>
    </p:spTree>
    <p:extLst>
      <p:ext uri="{BB962C8B-B14F-4D97-AF65-F5344CB8AC3E}">
        <p14:creationId xmlns:p14="http://schemas.microsoft.com/office/powerpoint/2010/main" val="8178809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722D457-67EF-5DB6-0FDF-DE09DD611D8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4D40A84-773A-2010-F1FE-C47FC9E9BE2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BEAAE81-BB57-602D-85C7-D0A8DD212902}"/>
              </a:ext>
            </a:extLst>
          </p:cNvPr>
          <p:cNvSpPr>
            <a:spLocks noGrp="1"/>
          </p:cNvSpPr>
          <p:nvPr>
            <p:ph type="dt" sz="half" idx="10"/>
          </p:nvPr>
        </p:nvSpPr>
        <p:spPr/>
        <p:txBody>
          <a:bodyPr/>
          <a:lstStyle/>
          <a:p>
            <a:fld id="{300A579C-29E8-423A-9C8D-87FF0F350A6A}" type="datetimeFigureOut">
              <a:rPr lang="en-GB" smtClean="0"/>
              <a:t>13/10/2024</a:t>
            </a:fld>
            <a:endParaRPr lang="en-GB"/>
          </a:p>
        </p:txBody>
      </p:sp>
      <p:sp>
        <p:nvSpPr>
          <p:cNvPr id="5" name="Footer Placeholder 4">
            <a:extLst>
              <a:ext uri="{FF2B5EF4-FFF2-40B4-BE49-F238E27FC236}">
                <a16:creationId xmlns:a16="http://schemas.microsoft.com/office/drawing/2014/main" id="{A2872EAE-F256-561E-5128-36C7F75F6E2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706F8A9-9BB7-C78C-B156-DE78B6C705D4}"/>
              </a:ext>
            </a:extLst>
          </p:cNvPr>
          <p:cNvSpPr>
            <a:spLocks noGrp="1"/>
          </p:cNvSpPr>
          <p:nvPr>
            <p:ph type="sldNum" sz="quarter" idx="12"/>
          </p:nvPr>
        </p:nvSpPr>
        <p:spPr/>
        <p:txBody>
          <a:bodyPr/>
          <a:lstStyle/>
          <a:p>
            <a:fld id="{6ACC90EF-F83F-433D-A07B-0746EEB5E15C}" type="slidenum">
              <a:rPr lang="en-GB" smtClean="0"/>
              <a:t>‹#›</a:t>
            </a:fld>
            <a:endParaRPr lang="en-GB"/>
          </a:p>
        </p:txBody>
      </p:sp>
    </p:spTree>
    <p:extLst>
      <p:ext uri="{BB962C8B-B14F-4D97-AF65-F5344CB8AC3E}">
        <p14:creationId xmlns:p14="http://schemas.microsoft.com/office/powerpoint/2010/main" val="25727088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4B2E3D0-3B50-4C83-8DC3-EF0140A9FA2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6BDC484-044B-E546-CDE8-CE1156CCE2D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EC9A2D0-8C7B-A41B-4E58-7B3C89F408D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00A579C-29E8-423A-9C8D-87FF0F350A6A}" type="datetimeFigureOut">
              <a:rPr lang="en-GB" smtClean="0"/>
              <a:t>13/10/2024</a:t>
            </a:fld>
            <a:endParaRPr lang="en-GB"/>
          </a:p>
        </p:txBody>
      </p:sp>
      <p:sp>
        <p:nvSpPr>
          <p:cNvPr id="5" name="Footer Placeholder 4">
            <a:extLst>
              <a:ext uri="{FF2B5EF4-FFF2-40B4-BE49-F238E27FC236}">
                <a16:creationId xmlns:a16="http://schemas.microsoft.com/office/drawing/2014/main" id="{AFA07661-0A2A-12BC-22C1-F4E16306D54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93352474-6680-9567-7BF2-7DE0EE3DA69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ACC90EF-F83F-433D-A07B-0746EEB5E15C}" type="slidenum">
              <a:rPr lang="en-GB" smtClean="0"/>
              <a:t>‹#›</a:t>
            </a:fld>
            <a:endParaRPr lang="en-GB"/>
          </a:p>
        </p:txBody>
      </p:sp>
    </p:spTree>
    <p:extLst>
      <p:ext uri="{BB962C8B-B14F-4D97-AF65-F5344CB8AC3E}">
        <p14:creationId xmlns:p14="http://schemas.microsoft.com/office/powerpoint/2010/main" val="31453994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7.xml"/><Relationship Id="rId1" Type="http://schemas.openxmlformats.org/officeDocument/2006/relationships/video" Target="https://www.youtube.com/embed/VCMGot_NTtY?feature=oembed"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5.png"/><Relationship Id="rId1" Type="http://schemas.openxmlformats.org/officeDocument/2006/relationships/slideLayout" Target="../slideLayouts/slideLayout7.xml"/><Relationship Id="rId5" Type="http://schemas.openxmlformats.org/officeDocument/2006/relationships/image" Target="../media/image29.png"/><Relationship Id="rId4" Type="http://schemas.openxmlformats.org/officeDocument/2006/relationships/image" Target="../media/image28.png"/></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2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 Id="rId4" Type="http://schemas.openxmlformats.org/officeDocument/2006/relationships/image" Target="../media/image31.png"/></Relationships>
</file>

<file path=ppt/slides/_rels/slide2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2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3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8" Type="http://schemas.openxmlformats.org/officeDocument/2006/relationships/image" Target="../media/image45.jpeg"/><Relationship Id="rId3" Type="http://schemas.openxmlformats.org/officeDocument/2006/relationships/image" Target="../media/image40.png"/><Relationship Id="rId7" Type="http://schemas.openxmlformats.org/officeDocument/2006/relationships/image" Target="../media/image44.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43.png"/><Relationship Id="rId5" Type="http://schemas.openxmlformats.org/officeDocument/2006/relationships/image" Target="../media/image42.jpeg"/><Relationship Id="rId4" Type="http://schemas.openxmlformats.org/officeDocument/2006/relationships/image" Target="../media/image41.png"/></Relationships>
</file>

<file path=ppt/slides/_rels/slide3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56.png"/><Relationship Id="rId4" Type="http://schemas.openxmlformats.org/officeDocument/2006/relationships/image" Target="../media/image55.jpeg"/></Relationships>
</file>

<file path=ppt/slides/_rels/slide47.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7.xml"/><Relationship Id="rId4" Type="http://schemas.openxmlformats.org/officeDocument/2006/relationships/image" Target="../media/image59.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DF254-C3A6-4CC1-FF84-A69BF8CFC036}"/>
              </a:ext>
            </a:extLst>
          </p:cNvPr>
          <p:cNvSpPr>
            <a:spLocks noGrp="1"/>
          </p:cNvSpPr>
          <p:nvPr>
            <p:ph type="ctrTitle"/>
          </p:nvPr>
        </p:nvSpPr>
        <p:spPr>
          <a:xfrm>
            <a:off x="3215424" y="2983607"/>
            <a:ext cx="5760846" cy="2310312"/>
          </a:xfrm>
        </p:spPr>
        <p:txBody>
          <a:bodyPr>
            <a:noAutofit/>
          </a:bodyPr>
          <a:lstStyle/>
          <a:p>
            <a:r>
              <a:rPr lang="en-GB" dirty="0">
                <a:solidFill>
                  <a:schemeClr val="tx2"/>
                </a:solidFill>
              </a:rPr>
              <a:t>Welcome to our</a:t>
            </a:r>
            <a:br>
              <a:rPr lang="en-GB" dirty="0">
                <a:solidFill>
                  <a:schemeClr val="tx2"/>
                </a:solidFill>
              </a:rPr>
            </a:br>
            <a:r>
              <a:rPr lang="en-GB" dirty="0"/>
              <a:t>Finance </a:t>
            </a:r>
            <a:r>
              <a:rPr lang="en-GB" dirty="0">
                <a:solidFill>
                  <a:schemeClr val="tx2"/>
                </a:solidFill>
              </a:rPr>
              <a:t>Curriculum Evening</a:t>
            </a:r>
          </a:p>
        </p:txBody>
      </p:sp>
      <p:pic>
        <p:nvPicPr>
          <p:cNvPr id="6" name="Picture 5" descr="A duck flying in the air&#10;&#10;Description automatically generated">
            <a:extLst>
              <a:ext uri="{FF2B5EF4-FFF2-40B4-BE49-F238E27FC236}">
                <a16:creationId xmlns:a16="http://schemas.microsoft.com/office/drawing/2014/main" id="{9ECB55B9-F881-ECAD-CB59-C179F8AFD69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677524" y="212735"/>
            <a:ext cx="1057275" cy="1057275"/>
          </a:xfrm>
          <a:prstGeom prst="rect">
            <a:avLst/>
          </a:prstGeom>
          <a:noFill/>
          <a:ln>
            <a:noFill/>
          </a:ln>
        </p:spPr>
      </p:pic>
    </p:spTree>
    <p:extLst>
      <p:ext uri="{BB962C8B-B14F-4D97-AF65-F5344CB8AC3E}">
        <p14:creationId xmlns:p14="http://schemas.microsoft.com/office/powerpoint/2010/main" val="3252431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9CF8A15-1FD3-E101-9CF4-4FF0EB108D21}"/>
              </a:ext>
            </a:extLst>
          </p:cNvPr>
          <p:cNvSpPr txBox="1"/>
          <p:nvPr/>
        </p:nvSpPr>
        <p:spPr>
          <a:xfrm>
            <a:off x="1724025" y="1352550"/>
            <a:ext cx="8010525" cy="31700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prstClr val="black"/>
                </a:solidFill>
                <a:effectLst/>
                <a:uLnTx/>
                <a:uFillTx/>
                <a:latin typeface="Comic Sans MS"/>
                <a:ea typeface="+mn-ea"/>
                <a:cs typeface="+mn-cs"/>
              </a:rPr>
              <a:t>Introducing </a:t>
            </a:r>
            <a:r>
              <a:rPr kumimoji="0" lang="en-GB" sz="4000" b="0" i="0" u="none" strike="noStrike" kern="1200" cap="none" spc="0" normalizeH="0" baseline="0" noProof="0" dirty="0">
                <a:ln>
                  <a:noFill/>
                </a:ln>
                <a:solidFill>
                  <a:srgbClr val="196B24"/>
                </a:solidFill>
                <a:effectLst/>
                <a:uLnTx/>
                <a:uFillTx/>
                <a:latin typeface="Comic Sans MS"/>
                <a:ea typeface="+mn-ea"/>
                <a:cs typeface="+mn-cs"/>
              </a:rPr>
              <a:t>FINANCE</a:t>
            </a:r>
            <a:r>
              <a:rPr kumimoji="0" lang="en-GB" sz="4000" b="0" i="0" u="none" strike="noStrike" kern="1200" cap="none" spc="0" normalizeH="0" baseline="0" noProof="0" dirty="0">
                <a:ln>
                  <a:noFill/>
                </a:ln>
                <a:solidFill>
                  <a:prstClr val="black"/>
                </a:solidFill>
                <a:effectLst/>
                <a:uLnTx/>
                <a:uFillTx/>
                <a:latin typeface="Comic Sans MS"/>
                <a:ea typeface="+mn-ea"/>
                <a:cs typeface="+mn-cs"/>
              </a:rPr>
              <a:t> as a foundation subject at Meadlands</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4000" b="0" i="0" u="none" strike="noStrike" kern="1200" cap="none" spc="0" normalizeH="0" baseline="0" noProof="0" dirty="0">
              <a:ln>
                <a:noFill/>
              </a:ln>
              <a:solidFill>
                <a:prstClr val="black"/>
              </a:solidFill>
              <a:effectLst/>
              <a:uLnTx/>
              <a:uFillTx/>
              <a:latin typeface="Comic Sans M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srgbClr val="FF0000"/>
                </a:solidFill>
                <a:effectLst/>
                <a:uLnTx/>
                <a:uFillTx/>
                <a:latin typeface="Comic Sans MS"/>
                <a:ea typeface="+mn-ea"/>
                <a:cs typeface="+mn-cs"/>
              </a:rPr>
              <a:t>Not </a:t>
            </a:r>
            <a:r>
              <a:rPr kumimoji="0" lang="en-GB" sz="4000" b="0" i="0" u="none" strike="noStrike" kern="1200" cap="none" spc="0" normalizeH="0" baseline="0" noProof="0" dirty="0">
                <a:ln>
                  <a:noFill/>
                </a:ln>
                <a:solidFill>
                  <a:prstClr val="black"/>
                </a:solidFill>
                <a:effectLst/>
                <a:uLnTx/>
                <a:uFillTx/>
                <a:latin typeface="Comic Sans MS"/>
                <a:ea typeface="+mn-ea"/>
                <a:cs typeface="+mn-cs"/>
              </a:rPr>
              <a:t>statutory, </a:t>
            </a:r>
            <a:r>
              <a:rPr kumimoji="0" lang="en-GB" sz="4000" b="0" i="0" u="none" strike="noStrike" kern="1200" cap="none" spc="0" normalizeH="0" baseline="0" noProof="0" dirty="0">
                <a:ln>
                  <a:noFill/>
                </a:ln>
                <a:solidFill>
                  <a:srgbClr val="FF0000"/>
                </a:solidFill>
                <a:effectLst/>
                <a:uLnTx/>
                <a:uFillTx/>
                <a:latin typeface="Comic Sans MS"/>
                <a:ea typeface="+mn-ea"/>
                <a:cs typeface="+mn-cs"/>
              </a:rPr>
              <a:t>Not</a:t>
            </a:r>
            <a:r>
              <a:rPr kumimoji="0" lang="en-GB" sz="4000" b="0" i="0" u="none" strike="noStrike" kern="1200" cap="none" spc="0" normalizeH="0" baseline="0" noProof="0" dirty="0">
                <a:ln>
                  <a:noFill/>
                </a:ln>
                <a:solidFill>
                  <a:prstClr val="black"/>
                </a:solidFill>
                <a:effectLst/>
                <a:uLnTx/>
                <a:uFillTx/>
                <a:latin typeface="Comic Sans MS"/>
                <a:ea typeface="+mn-ea"/>
                <a:cs typeface="+mn-cs"/>
              </a:rPr>
              <a:t> on the National Curriculum, </a:t>
            </a:r>
            <a:r>
              <a:rPr kumimoji="0" lang="en-GB" sz="4000" b="0" i="1" u="none" strike="noStrike" kern="1200" cap="none" spc="0" normalizeH="0" baseline="0" noProof="0" dirty="0">
                <a:ln>
                  <a:noFill/>
                </a:ln>
                <a:solidFill>
                  <a:prstClr val="black"/>
                </a:solidFill>
                <a:effectLst/>
                <a:uLnTx/>
                <a:uFillTx/>
                <a:latin typeface="Comic Sans MS"/>
                <a:ea typeface="+mn-ea"/>
                <a:cs typeface="+mn-cs"/>
              </a:rPr>
              <a:t>so why?</a:t>
            </a:r>
          </a:p>
        </p:txBody>
      </p:sp>
      <p:pic>
        <p:nvPicPr>
          <p:cNvPr id="3" name="Picture 2" descr="A duck flying in the air&#10;&#10;Description automatically generated">
            <a:extLst>
              <a:ext uri="{FF2B5EF4-FFF2-40B4-BE49-F238E27FC236}">
                <a16:creationId xmlns:a16="http://schemas.microsoft.com/office/drawing/2014/main" id="{0DBA1B6C-2FED-F07D-B311-B7598167CCD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677524" y="212735"/>
            <a:ext cx="1057275" cy="1057275"/>
          </a:xfrm>
          <a:prstGeom prst="rect">
            <a:avLst/>
          </a:prstGeom>
          <a:noFill/>
          <a:ln>
            <a:noFill/>
          </a:ln>
        </p:spPr>
      </p:pic>
    </p:spTree>
    <p:extLst>
      <p:ext uri="{BB962C8B-B14F-4D97-AF65-F5344CB8AC3E}">
        <p14:creationId xmlns:p14="http://schemas.microsoft.com/office/powerpoint/2010/main" val="14695960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TV ad | Barclays | Make Money Work For You | Kids World">
            <a:hlinkClick r:id="" action="ppaction://media"/>
            <a:extLst>
              <a:ext uri="{FF2B5EF4-FFF2-40B4-BE49-F238E27FC236}">
                <a16:creationId xmlns:a16="http://schemas.microsoft.com/office/drawing/2014/main" id="{6345DD53-BA42-8AAE-C491-3055CB8E5F18}"/>
              </a:ext>
            </a:extLst>
          </p:cNvPr>
          <p:cNvPicPr>
            <a:picLocks noRot="1" noChangeAspect="1"/>
          </p:cNvPicPr>
          <p:nvPr>
            <a:videoFile r:link="rId1"/>
          </p:nvPr>
        </p:nvPicPr>
        <p:blipFill>
          <a:blip r:embed="rId3"/>
          <a:stretch>
            <a:fillRect/>
          </a:stretch>
        </p:blipFill>
        <p:spPr>
          <a:xfrm>
            <a:off x="26988" y="0"/>
            <a:ext cx="12138025" cy="6858000"/>
          </a:xfrm>
          <a:prstGeom prst="rect">
            <a:avLst/>
          </a:prstGeom>
        </p:spPr>
      </p:pic>
    </p:spTree>
    <p:extLst>
      <p:ext uri="{BB962C8B-B14F-4D97-AF65-F5344CB8AC3E}">
        <p14:creationId xmlns:p14="http://schemas.microsoft.com/office/powerpoint/2010/main" val="438656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D3D0A8E-31DF-1F9F-FA02-32B8297D2938}"/>
              </a:ext>
            </a:extLst>
          </p:cNvPr>
          <p:cNvSpPr txBox="1"/>
          <p:nvPr/>
        </p:nvSpPr>
        <p:spPr>
          <a:xfrm>
            <a:off x="895350" y="409575"/>
            <a:ext cx="10591800" cy="553997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303C"/>
              </a:solidFill>
              <a:effectLst/>
              <a:uLnTx/>
              <a:uFillTx/>
              <a:latin typeface="Comic Sans M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800" dirty="0">
                <a:solidFill>
                  <a:srgbClr val="00303C"/>
                </a:solidFill>
                <a:latin typeface="Comic Sans MS"/>
              </a:rPr>
              <a:t>O</a:t>
            </a:r>
            <a:r>
              <a:rPr kumimoji="0" lang="en-US" sz="2800" b="0" i="0" u="none" strike="noStrike" kern="1200" cap="none" spc="0" normalizeH="0" baseline="0" noProof="0" dirty="0">
                <a:ln>
                  <a:noFill/>
                </a:ln>
                <a:solidFill>
                  <a:srgbClr val="00303C"/>
                </a:solidFill>
                <a:effectLst/>
                <a:uLnTx/>
                <a:uFillTx/>
                <a:latin typeface="Comic Sans MS"/>
                <a:ea typeface="+mn-ea"/>
                <a:cs typeface="+mn-cs"/>
              </a:rPr>
              <a:t>n average children begin to receive pocket money aged </a:t>
            </a:r>
            <a:r>
              <a:rPr kumimoji="0" lang="en-US" sz="2800" b="0" i="0" u="none" strike="noStrike" kern="1200" cap="none" spc="0" normalizeH="0" baseline="0" noProof="0" dirty="0">
                <a:ln>
                  <a:noFill/>
                </a:ln>
                <a:solidFill>
                  <a:srgbClr val="FF0000"/>
                </a:solidFill>
                <a:effectLst/>
                <a:uLnTx/>
                <a:uFillTx/>
                <a:latin typeface="Comic Sans MS"/>
                <a:ea typeface="+mn-ea"/>
                <a:cs typeface="+mn-cs"/>
              </a:rPr>
              <a:t>seven</a:t>
            </a:r>
            <a:r>
              <a:rPr kumimoji="0" lang="en-US" sz="2800" b="0" i="0" u="none" strike="noStrike" kern="1200" cap="none" spc="0" normalizeH="0" baseline="0" noProof="0" dirty="0">
                <a:ln>
                  <a:noFill/>
                </a:ln>
                <a:solidFill>
                  <a:srgbClr val="00303C"/>
                </a:solidFill>
                <a:effectLst/>
                <a:uLnTx/>
                <a:uFillTx/>
                <a:latin typeface="Comic Sans MS"/>
                <a:ea typeface="+mn-ea"/>
                <a:cs typeface="+mn-cs"/>
              </a:rPr>
              <a:t>, own their first mobile phone at </a:t>
            </a:r>
            <a:r>
              <a:rPr kumimoji="0" lang="en-US" sz="2800" b="0" i="0" u="none" strike="noStrike" kern="1200" cap="none" spc="0" normalizeH="0" baseline="0" noProof="0" dirty="0">
                <a:ln>
                  <a:noFill/>
                </a:ln>
                <a:solidFill>
                  <a:srgbClr val="FF0000"/>
                </a:solidFill>
                <a:effectLst/>
                <a:uLnTx/>
                <a:uFillTx/>
                <a:latin typeface="Comic Sans MS"/>
                <a:ea typeface="+mn-ea"/>
                <a:cs typeface="+mn-cs"/>
              </a:rPr>
              <a:t>eight</a:t>
            </a:r>
            <a:r>
              <a:rPr kumimoji="0" lang="en-US" sz="2800" b="0" i="0" u="none" strike="noStrike" kern="1200" cap="none" spc="0" normalizeH="0" baseline="0" noProof="0" dirty="0">
                <a:ln>
                  <a:noFill/>
                </a:ln>
                <a:solidFill>
                  <a:srgbClr val="00303C"/>
                </a:solidFill>
                <a:effectLst/>
                <a:uLnTx/>
                <a:uFillTx/>
                <a:latin typeface="Comic Sans MS"/>
                <a:ea typeface="+mn-ea"/>
                <a:cs typeface="+mn-cs"/>
              </a:rPr>
              <a:t>, and purchase items online at </a:t>
            </a:r>
            <a:r>
              <a:rPr kumimoji="0" lang="en-US" sz="2800" b="0" i="0" u="none" strike="noStrike" kern="1200" cap="none" spc="0" normalizeH="0" baseline="0" noProof="0" dirty="0">
                <a:ln>
                  <a:noFill/>
                </a:ln>
                <a:solidFill>
                  <a:srgbClr val="FF0000"/>
                </a:solidFill>
                <a:effectLst/>
                <a:uLnTx/>
                <a:uFillTx/>
                <a:latin typeface="Comic Sans MS"/>
                <a:ea typeface="+mn-ea"/>
                <a:cs typeface="+mn-cs"/>
              </a:rPr>
              <a:t>ten</a:t>
            </a:r>
            <a:r>
              <a:rPr kumimoji="0" lang="en-US" sz="2800" b="0" i="0" u="none" strike="noStrike" kern="1200" cap="none" spc="0" normalizeH="0" baseline="0" noProof="0" dirty="0">
                <a:ln>
                  <a:noFill/>
                </a:ln>
                <a:solidFill>
                  <a:srgbClr val="00303C"/>
                </a:solidFill>
                <a:effectLst/>
                <a:uLnTx/>
                <a:uFillTx/>
                <a:latin typeface="Comic Sans MS"/>
                <a:ea typeface="+mn-ea"/>
                <a:cs typeface="+mn-cs"/>
              </a:rPr>
              <a:t>, with one in five having used their parents’ or older siblings’ credit or debit card to purchase these items.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00303C"/>
              </a:solidFill>
              <a:effectLst/>
              <a:uLnTx/>
              <a:uFillTx/>
              <a:latin typeface="Comic Sans M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303C"/>
                </a:solidFill>
                <a:effectLst/>
                <a:uLnTx/>
                <a:uFillTx/>
                <a:latin typeface="Comic Sans MS"/>
                <a:ea typeface="+mn-ea"/>
                <a:cs typeface="+mn-cs"/>
              </a:rPr>
              <a:t>They can open a bank account and have a debit card at 11. At 18 they can apply for a credit card or loan, and before they leave school, they have to make crucial decisions about jobs, student loans, and living independently.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00303C"/>
              </a:solidFill>
              <a:effectLst/>
              <a:uLnTx/>
              <a:uFillTx/>
              <a:latin typeface="Comic Sans M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303C"/>
                </a:solidFill>
                <a:effectLst/>
                <a:uLnTx/>
                <a:uFillTx/>
                <a:latin typeface="Comic Sans MS"/>
                <a:ea typeface="+mn-ea"/>
                <a:cs typeface="+mn-cs"/>
              </a:rPr>
              <a:t>The need for young people to develop the skills to earn and look after their money has never been stronger.</a:t>
            </a:r>
            <a:endParaRPr kumimoji="0" lang="en-GB" sz="2800" b="0" i="0" u="none" strike="noStrike" kern="1200" cap="none" spc="0" normalizeH="0" baseline="0" noProof="0" dirty="0">
              <a:ln>
                <a:noFill/>
              </a:ln>
              <a:solidFill>
                <a:prstClr val="black"/>
              </a:solidFill>
              <a:effectLst/>
              <a:uLnTx/>
              <a:uFillTx/>
              <a:latin typeface="Comic Sans MS"/>
              <a:ea typeface="+mn-ea"/>
              <a:cs typeface="+mn-cs"/>
            </a:endParaRPr>
          </a:p>
        </p:txBody>
      </p:sp>
    </p:spTree>
    <p:extLst>
      <p:ext uri="{BB962C8B-B14F-4D97-AF65-F5344CB8AC3E}">
        <p14:creationId xmlns:p14="http://schemas.microsoft.com/office/powerpoint/2010/main" val="17551741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3DA6BDD-27CE-1B76-B1D9-FA0DC2AAD287}"/>
              </a:ext>
            </a:extLst>
          </p:cNvPr>
          <p:cNvPicPr>
            <a:picLocks noChangeAspect="1"/>
          </p:cNvPicPr>
          <p:nvPr/>
        </p:nvPicPr>
        <p:blipFill>
          <a:blip r:embed="rId2"/>
          <a:stretch>
            <a:fillRect/>
          </a:stretch>
        </p:blipFill>
        <p:spPr>
          <a:xfrm>
            <a:off x="411303" y="154589"/>
            <a:ext cx="10628172" cy="2290891"/>
          </a:xfrm>
          <a:prstGeom prst="rect">
            <a:avLst/>
          </a:prstGeom>
        </p:spPr>
      </p:pic>
      <p:pic>
        <p:nvPicPr>
          <p:cNvPr id="3074" name="Picture 2" descr="45,300+ Uk Map Stock Illustrations, Royalty-Free Vector Graphics &amp; Clip Art  - iStock | Uk map vector, Uk and ireland map, Uk">
            <a:extLst>
              <a:ext uri="{FF2B5EF4-FFF2-40B4-BE49-F238E27FC236}">
                <a16:creationId xmlns:a16="http://schemas.microsoft.com/office/drawing/2014/main" id="{19029014-2255-4A80-C52E-7D0EE2DB49D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3750" t="8000" r="14750" b="6249"/>
          <a:stretch/>
        </p:blipFill>
        <p:spPr bwMode="auto">
          <a:xfrm>
            <a:off x="7524750" y="2139853"/>
            <a:ext cx="3109914" cy="4336179"/>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Free Black Checkmark, Download Free Black Checkmark png images, Free  ClipArts on Clipart Library">
            <a:extLst>
              <a:ext uri="{FF2B5EF4-FFF2-40B4-BE49-F238E27FC236}">
                <a16:creationId xmlns:a16="http://schemas.microsoft.com/office/drawing/2014/main" id="{8483C086-B9FF-6906-1409-30079D89E64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82025" y="2662236"/>
            <a:ext cx="752475" cy="75247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8" descr="Free Black Checkmark, Download Free Black Checkmark png images, Free  ClipArts on Clipart Library">
            <a:extLst>
              <a:ext uri="{FF2B5EF4-FFF2-40B4-BE49-F238E27FC236}">
                <a16:creationId xmlns:a16="http://schemas.microsoft.com/office/drawing/2014/main" id="{AB9BC658-A514-D4E6-C169-3B14F5C6B1A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29537" y="3708280"/>
            <a:ext cx="752475" cy="7524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8" descr="Free Black Checkmark, Download Free Black Checkmark png images, Free  ClipArts on Clipart Library">
            <a:extLst>
              <a:ext uri="{FF2B5EF4-FFF2-40B4-BE49-F238E27FC236}">
                <a16:creationId xmlns:a16="http://schemas.microsoft.com/office/drawing/2014/main" id="{CBD4E788-A25C-9976-65C0-B82EE890B91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96286" y="4857749"/>
            <a:ext cx="752475" cy="75247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698F0434-7FFC-0ED0-42B9-BEEA2DF461E5}"/>
              </a:ext>
            </a:extLst>
          </p:cNvPr>
          <p:cNvSpPr txBox="1"/>
          <p:nvPr/>
        </p:nvSpPr>
        <p:spPr>
          <a:xfrm>
            <a:off x="633408" y="2937261"/>
            <a:ext cx="6376992" cy="3046988"/>
          </a:xfrm>
          <a:prstGeom prst="rect">
            <a:avLst/>
          </a:prstGeom>
          <a:noFill/>
        </p:spPr>
        <p:txBody>
          <a:bodyPr wrap="square">
            <a:spAutoFit/>
          </a:bodyPr>
          <a:lstStyle/>
          <a:p>
            <a:pPr algn="l"/>
            <a:r>
              <a:rPr lang="en-US" sz="2400" b="1" i="0" dirty="0">
                <a:solidFill>
                  <a:srgbClr val="393939"/>
                </a:solidFill>
                <a:effectLst/>
                <a:latin typeface="national"/>
              </a:rPr>
              <a:t>England</a:t>
            </a:r>
            <a:r>
              <a:rPr lang="en-US" sz="2400" b="0" i="0" dirty="0">
                <a:solidFill>
                  <a:srgbClr val="393939"/>
                </a:solidFill>
                <a:effectLst/>
                <a:latin typeface="national"/>
              </a:rPr>
              <a:t>: Financial education is included in the national curriculum </a:t>
            </a:r>
            <a:r>
              <a:rPr lang="en-US" sz="2400" b="1" i="1" dirty="0">
                <a:solidFill>
                  <a:srgbClr val="393939"/>
                </a:solidFill>
                <a:effectLst/>
                <a:latin typeface="national"/>
              </a:rPr>
              <a:t>for secondary schools only</a:t>
            </a:r>
            <a:r>
              <a:rPr lang="en-US" sz="2400" b="0" i="0" dirty="0">
                <a:solidFill>
                  <a:srgbClr val="393939"/>
                </a:solidFill>
                <a:effectLst/>
                <a:latin typeface="national"/>
              </a:rPr>
              <a:t>. Whilst primary schools are </a:t>
            </a:r>
            <a:r>
              <a:rPr lang="en-US" sz="2400" b="1" i="1" dirty="0">
                <a:solidFill>
                  <a:srgbClr val="393939"/>
                </a:solidFill>
                <a:effectLst/>
                <a:latin typeface="national"/>
              </a:rPr>
              <a:t>not legally required to offer financial education teaching</a:t>
            </a:r>
            <a:r>
              <a:rPr lang="en-US" sz="2400" b="0" i="0" dirty="0">
                <a:solidFill>
                  <a:srgbClr val="393939"/>
                </a:solidFill>
                <a:effectLst/>
                <a:latin typeface="national"/>
              </a:rPr>
              <a:t>, the maths curriculum does include some learning about money. All schools are also expected to deliver PSHE lessons which include some financial education.</a:t>
            </a:r>
          </a:p>
        </p:txBody>
      </p:sp>
    </p:spTree>
    <p:extLst>
      <p:ext uri="{BB962C8B-B14F-4D97-AF65-F5344CB8AC3E}">
        <p14:creationId xmlns:p14="http://schemas.microsoft.com/office/powerpoint/2010/main" val="21169947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E14BB8E-C80D-1471-1F23-90C030B181E6}"/>
              </a:ext>
            </a:extLst>
          </p:cNvPr>
          <p:cNvSpPr txBox="1"/>
          <p:nvPr/>
        </p:nvSpPr>
        <p:spPr>
          <a:xfrm>
            <a:off x="1475260" y="238125"/>
            <a:ext cx="8620125" cy="1600438"/>
          </a:xfrm>
          <a:prstGeom prst="rect">
            <a:avLst/>
          </a:prstGeom>
          <a:noFill/>
        </p:spPr>
        <p:txBody>
          <a:bodyPr wrap="square" rtlCol="0">
            <a:spAutoFit/>
          </a:bodyPr>
          <a:lstStyle/>
          <a:p>
            <a:pPr algn="ctr"/>
            <a:r>
              <a:rPr lang="en-GB" sz="4000" dirty="0">
                <a:solidFill>
                  <a:srgbClr val="FF00FF"/>
                </a:solidFill>
              </a:rPr>
              <a:t>Flamingo</a:t>
            </a:r>
            <a:r>
              <a:rPr lang="en-GB" sz="4000" dirty="0"/>
              <a:t> Market</a:t>
            </a:r>
          </a:p>
          <a:p>
            <a:pPr algn="ctr"/>
            <a:r>
              <a:rPr lang="en-GB" sz="4000" dirty="0"/>
              <a:t>Year 5</a:t>
            </a:r>
          </a:p>
          <a:p>
            <a:endParaRPr lang="en-GB" dirty="0"/>
          </a:p>
        </p:txBody>
      </p:sp>
      <p:pic>
        <p:nvPicPr>
          <p:cNvPr id="4" name="Picture 3">
            <a:extLst>
              <a:ext uri="{FF2B5EF4-FFF2-40B4-BE49-F238E27FC236}">
                <a16:creationId xmlns:a16="http://schemas.microsoft.com/office/drawing/2014/main" id="{574A36B3-B0EE-970A-365C-ED4EAEAE5DC6}"/>
              </a:ext>
            </a:extLst>
          </p:cNvPr>
          <p:cNvPicPr>
            <a:picLocks noChangeAspect="1"/>
          </p:cNvPicPr>
          <p:nvPr/>
        </p:nvPicPr>
        <p:blipFill>
          <a:blip r:embed="rId3"/>
          <a:stretch>
            <a:fillRect/>
          </a:stretch>
        </p:blipFill>
        <p:spPr>
          <a:xfrm>
            <a:off x="475725" y="2628900"/>
            <a:ext cx="5309598" cy="2990850"/>
          </a:xfrm>
          <a:prstGeom prst="rect">
            <a:avLst/>
          </a:prstGeom>
        </p:spPr>
      </p:pic>
      <p:pic>
        <p:nvPicPr>
          <p:cNvPr id="6" name="Picture 5">
            <a:extLst>
              <a:ext uri="{FF2B5EF4-FFF2-40B4-BE49-F238E27FC236}">
                <a16:creationId xmlns:a16="http://schemas.microsoft.com/office/drawing/2014/main" id="{70C7ED51-92BD-84FF-7F4E-201DDD555DA8}"/>
              </a:ext>
            </a:extLst>
          </p:cNvPr>
          <p:cNvPicPr>
            <a:picLocks noChangeAspect="1"/>
          </p:cNvPicPr>
          <p:nvPr/>
        </p:nvPicPr>
        <p:blipFill>
          <a:blip r:embed="rId4"/>
          <a:stretch>
            <a:fillRect/>
          </a:stretch>
        </p:blipFill>
        <p:spPr>
          <a:xfrm>
            <a:off x="6096000" y="2628900"/>
            <a:ext cx="5615761" cy="2990850"/>
          </a:xfrm>
          <a:prstGeom prst="rect">
            <a:avLst/>
          </a:prstGeom>
        </p:spPr>
      </p:pic>
      <p:pic>
        <p:nvPicPr>
          <p:cNvPr id="8" name="Picture 7">
            <a:extLst>
              <a:ext uri="{FF2B5EF4-FFF2-40B4-BE49-F238E27FC236}">
                <a16:creationId xmlns:a16="http://schemas.microsoft.com/office/drawing/2014/main" id="{EA039B2B-D400-3996-2BD9-4DAA509B86B3}"/>
              </a:ext>
            </a:extLst>
          </p:cNvPr>
          <p:cNvPicPr>
            <a:picLocks noChangeAspect="1"/>
          </p:cNvPicPr>
          <p:nvPr/>
        </p:nvPicPr>
        <p:blipFill>
          <a:blip r:embed="rId5"/>
          <a:srcRect t="2929" r="1768"/>
          <a:stretch/>
        </p:blipFill>
        <p:spPr>
          <a:xfrm>
            <a:off x="604271" y="800100"/>
            <a:ext cx="2834254" cy="1622004"/>
          </a:xfrm>
          <a:prstGeom prst="rect">
            <a:avLst/>
          </a:prstGeom>
        </p:spPr>
      </p:pic>
      <p:pic>
        <p:nvPicPr>
          <p:cNvPr id="10" name="Picture 9">
            <a:extLst>
              <a:ext uri="{FF2B5EF4-FFF2-40B4-BE49-F238E27FC236}">
                <a16:creationId xmlns:a16="http://schemas.microsoft.com/office/drawing/2014/main" id="{A748F073-1DB1-4647-8AFE-1300505352F4}"/>
              </a:ext>
            </a:extLst>
          </p:cNvPr>
          <p:cNvPicPr>
            <a:picLocks noChangeAspect="1"/>
          </p:cNvPicPr>
          <p:nvPr/>
        </p:nvPicPr>
        <p:blipFill>
          <a:blip r:embed="rId6"/>
          <a:stretch>
            <a:fillRect/>
          </a:stretch>
        </p:blipFill>
        <p:spPr>
          <a:xfrm>
            <a:off x="6951275" y="1038344"/>
            <a:ext cx="2162477" cy="5401429"/>
          </a:xfrm>
          <a:prstGeom prst="rect">
            <a:avLst/>
          </a:prstGeom>
        </p:spPr>
      </p:pic>
    </p:spTree>
    <p:extLst>
      <p:ext uri="{BB962C8B-B14F-4D97-AF65-F5344CB8AC3E}">
        <p14:creationId xmlns:p14="http://schemas.microsoft.com/office/powerpoint/2010/main" val="1386794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2C7240F-DB98-8AA5-7A3A-FE728D5113F5}"/>
              </a:ext>
            </a:extLst>
          </p:cNvPr>
          <p:cNvPicPr>
            <a:picLocks noChangeAspect="1"/>
          </p:cNvPicPr>
          <p:nvPr/>
        </p:nvPicPr>
        <p:blipFill>
          <a:blip r:embed="rId2"/>
          <a:stretch>
            <a:fillRect/>
          </a:stretch>
        </p:blipFill>
        <p:spPr>
          <a:xfrm>
            <a:off x="275073" y="1295400"/>
            <a:ext cx="11641854" cy="4096024"/>
          </a:xfrm>
          <a:prstGeom prst="rect">
            <a:avLst/>
          </a:prstGeom>
        </p:spPr>
      </p:pic>
    </p:spTree>
    <p:extLst>
      <p:ext uri="{BB962C8B-B14F-4D97-AF65-F5344CB8AC3E}">
        <p14:creationId xmlns:p14="http://schemas.microsoft.com/office/powerpoint/2010/main" val="5474005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99FB97-DE00-6CDF-F4F7-DBCED63843A2}"/>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7F5FBEF7-80FD-77F1-C352-C3F784614913}"/>
              </a:ext>
            </a:extLst>
          </p:cNvPr>
          <p:cNvSpPr txBox="1"/>
          <p:nvPr/>
        </p:nvSpPr>
        <p:spPr>
          <a:xfrm>
            <a:off x="934779" y="2685885"/>
            <a:ext cx="10591800" cy="38164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0303C"/>
                </a:solidFill>
                <a:effectLst/>
                <a:uLnTx/>
                <a:uFillTx/>
                <a:latin typeface="Comic Sans MS"/>
                <a:ea typeface="+mn-ea"/>
                <a:cs typeface="+mn-cs"/>
              </a:rPr>
              <a:t>Whatever we do with money, we need to manage it well. A cross-curricular, planned</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0303C"/>
                </a:solidFill>
                <a:effectLst/>
                <a:uLnTx/>
                <a:uFillTx/>
                <a:latin typeface="Comic Sans MS"/>
                <a:ea typeface="+mn-ea"/>
                <a:cs typeface="+mn-cs"/>
              </a:rPr>
              <a:t>programme of financial education can help give children and young people the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0303C"/>
                </a:solidFill>
                <a:effectLst/>
                <a:uLnTx/>
                <a:uFillTx/>
                <a:latin typeface="Comic Sans MS"/>
                <a:ea typeface="+mn-ea"/>
                <a:cs typeface="+mn-cs"/>
              </a:rPr>
              <a:t>confidence, skills and knowledge they need to manage their money, now and in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303C"/>
                </a:solidFill>
                <a:effectLst/>
                <a:uLnTx/>
                <a:uFillTx/>
                <a:latin typeface="Comic Sans MS"/>
                <a:ea typeface="+mn-ea"/>
                <a:cs typeface="+mn-cs"/>
              </a:rPr>
              <a:t>the future.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303C"/>
              </a:solidFill>
              <a:effectLst/>
              <a:uLnTx/>
              <a:uFillTx/>
              <a:latin typeface="Comic Sans MS"/>
              <a:ea typeface="+mn-ea"/>
              <a:cs typeface="+mn-cs"/>
            </a:endParaRPr>
          </a:p>
        </p:txBody>
      </p:sp>
      <p:pic>
        <p:nvPicPr>
          <p:cNvPr id="4" name="Picture 3">
            <a:extLst>
              <a:ext uri="{FF2B5EF4-FFF2-40B4-BE49-F238E27FC236}">
                <a16:creationId xmlns:a16="http://schemas.microsoft.com/office/drawing/2014/main" id="{1DE6595A-3BF3-D1F9-726D-64F5C58417AA}"/>
              </a:ext>
            </a:extLst>
          </p:cNvPr>
          <p:cNvPicPr>
            <a:picLocks noChangeAspect="1"/>
          </p:cNvPicPr>
          <p:nvPr/>
        </p:nvPicPr>
        <p:blipFill>
          <a:blip r:embed="rId3"/>
          <a:stretch>
            <a:fillRect/>
          </a:stretch>
        </p:blipFill>
        <p:spPr>
          <a:xfrm>
            <a:off x="3553657" y="194407"/>
            <a:ext cx="5084686" cy="2063018"/>
          </a:xfrm>
          <a:prstGeom prst="rect">
            <a:avLst/>
          </a:prstGeom>
        </p:spPr>
      </p:pic>
      <p:pic>
        <p:nvPicPr>
          <p:cNvPr id="5" name="Picture 4">
            <a:extLst>
              <a:ext uri="{FF2B5EF4-FFF2-40B4-BE49-F238E27FC236}">
                <a16:creationId xmlns:a16="http://schemas.microsoft.com/office/drawing/2014/main" id="{07A3048A-B164-A59C-8459-86160BF80316}"/>
              </a:ext>
            </a:extLst>
          </p:cNvPr>
          <p:cNvPicPr>
            <a:picLocks noChangeAspect="1"/>
          </p:cNvPicPr>
          <p:nvPr/>
        </p:nvPicPr>
        <p:blipFill>
          <a:blip r:embed="rId4"/>
          <a:stretch>
            <a:fillRect/>
          </a:stretch>
        </p:blipFill>
        <p:spPr>
          <a:xfrm>
            <a:off x="9167579" y="355686"/>
            <a:ext cx="2433871" cy="1740460"/>
          </a:xfrm>
          <a:prstGeom prst="rect">
            <a:avLst/>
          </a:prstGeom>
        </p:spPr>
      </p:pic>
    </p:spTree>
    <p:extLst>
      <p:ext uri="{BB962C8B-B14F-4D97-AF65-F5344CB8AC3E}">
        <p14:creationId xmlns:p14="http://schemas.microsoft.com/office/powerpoint/2010/main" val="4147294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A9E3958-B6A1-3F60-3C58-4E59F7763C05}"/>
              </a:ext>
            </a:extLst>
          </p:cNvPr>
          <p:cNvSpPr txBox="1"/>
          <p:nvPr/>
        </p:nvSpPr>
        <p:spPr>
          <a:xfrm>
            <a:off x="814415" y="1248407"/>
            <a:ext cx="4805996" cy="1297115"/>
          </a:xfrm>
          <a:prstGeom prst="rect">
            <a:avLst/>
          </a:prstGeom>
        </p:spPr>
        <p:txBody>
          <a:bodyPr vert="horz" lIns="91440" tIns="45720" rIns="91440" bIns="45720" rtlCol="0" anchor="t">
            <a:noAutofit/>
          </a:bodyPr>
          <a:lstStyle/>
          <a:p>
            <a:pPr algn="ctr">
              <a:lnSpc>
                <a:spcPct val="90000"/>
              </a:lnSpc>
              <a:spcBef>
                <a:spcPct val="0"/>
              </a:spcBef>
              <a:spcAft>
                <a:spcPts val="600"/>
              </a:spcAft>
            </a:pPr>
            <a:r>
              <a:rPr lang="en-US" sz="4000" kern="1200" dirty="0">
                <a:solidFill>
                  <a:schemeClr val="tx2"/>
                </a:solidFill>
                <a:latin typeface="+mj-lt"/>
                <a:ea typeface="+mj-ea"/>
                <a:cs typeface="+mj-cs"/>
              </a:rPr>
              <a:t>Where and how does “</a:t>
            </a:r>
            <a:r>
              <a:rPr lang="en-US" sz="4000" kern="1200" dirty="0">
                <a:latin typeface="+mj-lt"/>
                <a:ea typeface="+mj-ea"/>
                <a:cs typeface="+mj-cs"/>
              </a:rPr>
              <a:t>Money</a:t>
            </a:r>
            <a:r>
              <a:rPr lang="en-US" sz="4000" kern="1200" dirty="0">
                <a:solidFill>
                  <a:schemeClr val="tx2"/>
                </a:solidFill>
                <a:latin typeface="+mj-lt"/>
                <a:ea typeface="+mj-ea"/>
                <a:cs typeface="+mj-cs"/>
              </a:rPr>
              <a:t>” appear on the National Curriculum currently?</a:t>
            </a:r>
          </a:p>
        </p:txBody>
      </p:sp>
      <p:pic>
        <p:nvPicPr>
          <p:cNvPr id="1026" name="Picture 2" descr="England Coin Pound sterling Banknote ...">
            <a:extLst>
              <a:ext uri="{FF2B5EF4-FFF2-40B4-BE49-F238E27FC236}">
                <a16:creationId xmlns:a16="http://schemas.microsoft.com/office/drawing/2014/main" id="{F8269E7F-6717-F75B-8966-4907E1FDBF4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569323" y="2740701"/>
            <a:ext cx="4141760" cy="2057855"/>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89249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D897C05-76F6-ADDE-23A9-13082DCCF64C}"/>
              </a:ext>
            </a:extLst>
          </p:cNvPr>
          <p:cNvPicPr>
            <a:picLocks noChangeAspect="1"/>
          </p:cNvPicPr>
          <p:nvPr/>
        </p:nvPicPr>
        <p:blipFill>
          <a:blip r:embed="rId2"/>
          <a:stretch>
            <a:fillRect/>
          </a:stretch>
        </p:blipFill>
        <p:spPr>
          <a:xfrm>
            <a:off x="1038188" y="702651"/>
            <a:ext cx="9591712" cy="5688623"/>
          </a:xfrm>
          <a:prstGeom prst="rect">
            <a:avLst/>
          </a:prstGeom>
        </p:spPr>
      </p:pic>
      <p:sp>
        <p:nvSpPr>
          <p:cNvPr id="4" name="TextBox 3">
            <a:extLst>
              <a:ext uri="{FF2B5EF4-FFF2-40B4-BE49-F238E27FC236}">
                <a16:creationId xmlns:a16="http://schemas.microsoft.com/office/drawing/2014/main" id="{F9771DE5-F684-9728-7526-807DCEF0889C}"/>
              </a:ext>
            </a:extLst>
          </p:cNvPr>
          <p:cNvSpPr txBox="1"/>
          <p:nvPr/>
        </p:nvSpPr>
        <p:spPr>
          <a:xfrm>
            <a:off x="5248275" y="123825"/>
            <a:ext cx="2667000" cy="369332"/>
          </a:xfrm>
          <a:prstGeom prst="rect">
            <a:avLst/>
          </a:prstGeom>
          <a:noFill/>
        </p:spPr>
        <p:txBody>
          <a:bodyPr wrap="square" rtlCol="0">
            <a:spAutoFit/>
          </a:bodyPr>
          <a:lstStyle/>
          <a:p>
            <a:pPr algn="ctr"/>
            <a:r>
              <a:rPr lang="en-GB" dirty="0"/>
              <a:t>YEAR 1</a:t>
            </a:r>
          </a:p>
        </p:txBody>
      </p:sp>
      <p:sp>
        <p:nvSpPr>
          <p:cNvPr id="5" name="Arrow: Up 4">
            <a:extLst>
              <a:ext uri="{FF2B5EF4-FFF2-40B4-BE49-F238E27FC236}">
                <a16:creationId xmlns:a16="http://schemas.microsoft.com/office/drawing/2014/main" id="{018BC0DC-121F-9209-FF15-643B6634807B}"/>
              </a:ext>
            </a:extLst>
          </p:cNvPr>
          <p:cNvSpPr/>
          <p:nvPr/>
        </p:nvSpPr>
        <p:spPr>
          <a:xfrm>
            <a:off x="7915275" y="6391274"/>
            <a:ext cx="200025" cy="342901"/>
          </a:xfrm>
          <a:prstGeom prst="up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F46747A2-2693-EB10-356D-364F8F8BAFA5}"/>
              </a:ext>
            </a:extLst>
          </p:cNvPr>
          <p:cNvSpPr txBox="1"/>
          <p:nvPr/>
        </p:nvSpPr>
        <p:spPr>
          <a:xfrm>
            <a:off x="190500" y="175084"/>
            <a:ext cx="3276600" cy="369332"/>
          </a:xfrm>
          <a:prstGeom prst="rect">
            <a:avLst/>
          </a:prstGeom>
          <a:noFill/>
        </p:spPr>
        <p:txBody>
          <a:bodyPr wrap="square" rtlCol="0">
            <a:spAutoFit/>
          </a:bodyPr>
          <a:lstStyle/>
          <a:p>
            <a:r>
              <a:rPr lang="en-GB" dirty="0"/>
              <a:t>WHITE ROSE MATHS</a:t>
            </a:r>
          </a:p>
        </p:txBody>
      </p:sp>
    </p:spTree>
    <p:extLst>
      <p:ext uri="{BB962C8B-B14F-4D97-AF65-F5344CB8AC3E}">
        <p14:creationId xmlns:p14="http://schemas.microsoft.com/office/powerpoint/2010/main" val="2404153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CF89FA3-C8D6-2413-978D-E837A618710D}"/>
              </a:ext>
            </a:extLst>
          </p:cNvPr>
          <p:cNvPicPr>
            <a:picLocks noChangeAspect="1"/>
          </p:cNvPicPr>
          <p:nvPr/>
        </p:nvPicPr>
        <p:blipFill>
          <a:blip r:embed="rId2"/>
          <a:stretch>
            <a:fillRect/>
          </a:stretch>
        </p:blipFill>
        <p:spPr>
          <a:xfrm>
            <a:off x="1000501" y="609599"/>
            <a:ext cx="10190998" cy="6010275"/>
          </a:xfrm>
          <a:prstGeom prst="rect">
            <a:avLst/>
          </a:prstGeom>
        </p:spPr>
      </p:pic>
      <p:sp>
        <p:nvSpPr>
          <p:cNvPr id="4" name="TextBox 3">
            <a:extLst>
              <a:ext uri="{FF2B5EF4-FFF2-40B4-BE49-F238E27FC236}">
                <a16:creationId xmlns:a16="http://schemas.microsoft.com/office/drawing/2014/main" id="{6BCE1439-B942-DA08-408D-A397F9C64BB5}"/>
              </a:ext>
            </a:extLst>
          </p:cNvPr>
          <p:cNvSpPr txBox="1"/>
          <p:nvPr/>
        </p:nvSpPr>
        <p:spPr>
          <a:xfrm>
            <a:off x="5019675" y="133350"/>
            <a:ext cx="2438400" cy="369332"/>
          </a:xfrm>
          <a:prstGeom prst="rect">
            <a:avLst/>
          </a:prstGeom>
          <a:noFill/>
        </p:spPr>
        <p:txBody>
          <a:bodyPr wrap="square" rtlCol="0">
            <a:spAutoFit/>
          </a:bodyPr>
          <a:lstStyle/>
          <a:p>
            <a:pPr algn="ctr"/>
            <a:r>
              <a:rPr lang="en-GB" dirty="0"/>
              <a:t>Year 2</a:t>
            </a:r>
          </a:p>
        </p:txBody>
      </p:sp>
      <p:sp>
        <p:nvSpPr>
          <p:cNvPr id="5" name="Arrow: Right 4">
            <a:extLst>
              <a:ext uri="{FF2B5EF4-FFF2-40B4-BE49-F238E27FC236}">
                <a16:creationId xmlns:a16="http://schemas.microsoft.com/office/drawing/2014/main" id="{B500C58E-09B2-971D-0EDD-BD259846D25C}"/>
              </a:ext>
            </a:extLst>
          </p:cNvPr>
          <p:cNvSpPr/>
          <p:nvPr/>
        </p:nvSpPr>
        <p:spPr>
          <a:xfrm>
            <a:off x="304800" y="2861192"/>
            <a:ext cx="1276350" cy="285750"/>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483797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EB4FE97-BEB5-FDEA-2562-99A0ED9245D0}"/>
              </a:ext>
            </a:extLst>
          </p:cNvPr>
          <p:cNvPicPr>
            <a:picLocks noChangeAspect="1"/>
          </p:cNvPicPr>
          <p:nvPr/>
        </p:nvPicPr>
        <p:blipFill>
          <a:blip r:embed="rId2"/>
          <a:stretch>
            <a:fillRect/>
          </a:stretch>
        </p:blipFill>
        <p:spPr>
          <a:xfrm>
            <a:off x="945826" y="485243"/>
            <a:ext cx="9865050" cy="5984848"/>
          </a:xfrm>
          <a:prstGeom prst="rect">
            <a:avLst/>
          </a:prstGeom>
        </p:spPr>
      </p:pic>
      <p:sp>
        <p:nvSpPr>
          <p:cNvPr id="4" name="TextBox 3">
            <a:extLst>
              <a:ext uri="{FF2B5EF4-FFF2-40B4-BE49-F238E27FC236}">
                <a16:creationId xmlns:a16="http://schemas.microsoft.com/office/drawing/2014/main" id="{2D6C45E0-2DC5-74FA-E340-0F9C5F6DD56A}"/>
              </a:ext>
            </a:extLst>
          </p:cNvPr>
          <p:cNvSpPr txBox="1"/>
          <p:nvPr/>
        </p:nvSpPr>
        <p:spPr>
          <a:xfrm>
            <a:off x="4743450" y="123825"/>
            <a:ext cx="2143125" cy="369332"/>
          </a:xfrm>
          <a:prstGeom prst="rect">
            <a:avLst/>
          </a:prstGeom>
          <a:noFill/>
        </p:spPr>
        <p:txBody>
          <a:bodyPr wrap="square" rtlCol="0">
            <a:spAutoFit/>
          </a:bodyPr>
          <a:lstStyle/>
          <a:p>
            <a:pPr algn="ctr"/>
            <a:r>
              <a:rPr lang="en-GB" dirty="0"/>
              <a:t>Year 3</a:t>
            </a:r>
          </a:p>
        </p:txBody>
      </p:sp>
      <p:sp>
        <p:nvSpPr>
          <p:cNvPr id="5" name="Arrow: Up 4">
            <a:extLst>
              <a:ext uri="{FF2B5EF4-FFF2-40B4-BE49-F238E27FC236}">
                <a16:creationId xmlns:a16="http://schemas.microsoft.com/office/drawing/2014/main" id="{21537248-DB01-837B-4452-F5E763C46914}"/>
              </a:ext>
            </a:extLst>
          </p:cNvPr>
          <p:cNvSpPr/>
          <p:nvPr/>
        </p:nvSpPr>
        <p:spPr>
          <a:xfrm>
            <a:off x="3495675" y="6172200"/>
            <a:ext cx="314325" cy="552450"/>
          </a:xfrm>
          <a:prstGeom prst="up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621715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03DDCF9-6FF2-6426-AE7A-EE83BEAB0271}"/>
              </a:ext>
            </a:extLst>
          </p:cNvPr>
          <p:cNvPicPr>
            <a:picLocks noChangeAspect="1"/>
          </p:cNvPicPr>
          <p:nvPr/>
        </p:nvPicPr>
        <p:blipFill>
          <a:blip r:embed="rId2"/>
          <a:stretch>
            <a:fillRect/>
          </a:stretch>
        </p:blipFill>
        <p:spPr>
          <a:xfrm>
            <a:off x="962024" y="501055"/>
            <a:ext cx="9859649" cy="6004519"/>
          </a:xfrm>
          <a:prstGeom prst="rect">
            <a:avLst/>
          </a:prstGeom>
        </p:spPr>
      </p:pic>
      <p:sp>
        <p:nvSpPr>
          <p:cNvPr id="4" name="TextBox 3">
            <a:extLst>
              <a:ext uri="{FF2B5EF4-FFF2-40B4-BE49-F238E27FC236}">
                <a16:creationId xmlns:a16="http://schemas.microsoft.com/office/drawing/2014/main" id="{389CDCDA-32AE-3142-F739-41E70FBA6A77}"/>
              </a:ext>
            </a:extLst>
          </p:cNvPr>
          <p:cNvSpPr txBox="1"/>
          <p:nvPr/>
        </p:nvSpPr>
        <p:spPr>
          <a:xfrm>
            <a:off x="4419600" y="123825"/>
            <a:ext cx="2600325" cy="369332"/>
          </a:xfrm>
          <a:prstGeom prst="rect">
            <a:avLst/>
          </a:prstGeom>
          <a:noFill/>
        </p:spPr>
        <p:txBody>
          <a:bodyPr wrap="square" rtlCol="0">
            <a:spAutoFit/>
          </a:bodyPr>
          <a:lstStyle/>
          <a:p>
            <a:pPr algn="ctr"/>
            <a:r>
              <a:rPr lang="en-GB" dirty="0"/>
              <a:t>Year 4</a:t>
            </a:r>
          </a:p>
        </p:txBody>
      </p:sp>
      <p:sp>
        <p:nvSpPr>
          <p:cNvPr id="5" name="Arrow: Up 4">
            <a:extLst>
              <a:ext uri="{FF2B5EF4-FFF2-40B4-BE49-F238E27FC236}">
                <a16:creationId xmlns:a16="http://schemas.microsoft.com/office/drawing/2014/main" id="{103BA361-C551-991D-1DA7-A938E258F63E}"/>
              </a:ext>
            </a:extLst>
          </p:cNvPr>
          <p:cNvSpPr/>
          <p:nvPr/>
        </p:nvSpPr>
        <p:spPr>
          <a:xfrm>
            <a:off x="3676650" y="6305550"/>
            <a:ext cx="257175" cy="476250"/>
          </a:xfrm>
          <a:prstGeom prst="up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749258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0B19F8C-02C6-22FF-A4D4-A481D030FDA4}"/>
              </a:ext>
            </a:extLst>
          </p:cNvPr>
          <p:cNvPicPr>
            <a:picLocks noChangeAspect="1"/>
          </p:cNvPicPr>
          <p:nvPr/>
        </p:nvPicPr>
        <p:blipFill>
          <a:blip r:embed="rId2"/>
          <a:stretch>
            <a:fillRect/>
          </a:stretch>
        </p:blipFill>
        <p:spPr>
          <a:xfrm>
            <a:off x="1022583" y="308414"/>
            <a:ext cx="10146834" cy="6241171"/>
          </a:xfrm>
          <a:prstGeom prst="rect">
            <a:avLst/>
          </a:prstGeom>
        </p:spPr>
      </p:pic>
      <p:sp>
        <p:nvSpPr>
          <p:cNvPr id="4" name="TextBox 3">
            <a:extLst>
              <a:ext uri="{FF2B5EF4-FFF2-40B4-BE49-F238E27FC236}">
                <a16:creationId xmlns:a16="http://schemas.microsoft.com/office/drawing/2014/main" id="{75E040EB-3DC0-0CEF-4124-99DE57B3FE07}"/>
              </a:ext>
            </a:extLst>
          </p:cNvPr>
          <p:cNvSpPr txBox="1"/>
          <p:nvPr/>
        </p:nvSpPr>
        <p:spPr>
          <a:xfrm>
            <a:off x="5229225" y="0"/>
            <a:ext cx="1447800" cy="369332"/>
          </a:xfrm>
          <a:prstGeom prst="rect">
            <a:avLst/>
          </a:prstGeom>
          <a:noFill/>
        </p:spPr>
        <p:txBody>
          <a:bodyPr wrap="square" rtlCol="0">
            <a:spAutoFit/>
          </a:bodyPr>
          <a:lstStyle/>
          <a:p>
            <a:r>
              <a:rPr lang="en-GB" dirty="0"/>
              <a:t>Year 5</a:t>
            </a:r>
          </a:p>
        </p:txBody>
      </p:sp>
    </p:spTree>
    <p:extLst>
      <p:ext uri="{BB962C8B-B14F-4D97-AF65-F5344CB8AC3E}">
        <p14:creationId xmlns:p14="http://schemas.microsoft.com/office/powerpoint/2010/main" val="1738575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38D11BD-8424-029A-CF44-9FA682C5CD58}"/>
              </a:ext>
            </a:extLst>
          </p:cNvPr>
          <p:cNvPicPr>
            <a:picLocks noChangeAspect="1"/>
          </p:cNvPicPr>
          <p:nvPr/>
        </p:nvPicPr>
        <p:blipFill>
          <a:blip r:embed="rId2"/>
          <a:stretch>
            <a:fillRect/>
          </a:stretch>
        </p:blipFill>
        <p:spPr>
          <a:xfrm>
            <a:off x="809625" y="432975"/>
            <a:ext cx="10364665" cy="6301199"/>
          </a:xfrm>
          <a:prstGeom prst="rect">
            <a:avLst/>
          </a:prstGeom>
        </p:spPr>
      </p:pic>
      <p:sp>
        <p:nvSpPr>
          <p:cNvPr id="4" name="TextBox 3">
            <a:extLst>
              <a:ext uri="{FF2B5EF4-FFF2-40B4-BE49-F238E27FC236}">
                <a16:creationId xmlns:a16="http://schemas.microsoft.com/office/drawing/2014/main" id="{FA81A0D0-51FB-BB3E-7FF3-644120CF5DBA}"/>
              </a:ext>
            </a:extLst>
          </p:cNvPr>
          <p:cNvSpPr txBox="1"/>
          <p:nvPr/>
        </p:nvSpPr>
        <p:spPr>
          <a:xfrm>
            <a:off x="5476875" y="108023"/>
            <a:ext cx="1885950" cy="369332"/>
          </a:xfrm>
          <a:prstGeom prst="rect">
            <a:avLst/>
          </a:prstGeom>
          <a:noFill/>
        </p:spPr>
        <p:txBody>
          <a:bodyPr wrap="square" rtlCol="0">
            <a:spAutoFit/>
          </a:bodyPr>
          <a:lstStyle/>
          <a:p>
            <a:r>
              <a:rPr lang="en-GB" dirty="0"/>
              <a:t>Year 6</a:t>
            </a:r>
          </a:p>
        </p:txBody>
      </p:sp>
    </p:spTree>
    <p:extLst>
      <p:ext uri="{BB962C8B-B14F-4D97-AF65-F5344CB8AC3E}">
        <p14:creationId xmlns:p14="http://schemas.microsoft.com/office/powerpoint/2010/main" val="38651173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AFDF66E-33CE-9D53-89BC-6793C48AFFC7}"/>
              </a:ext>
            </a:extLst>
          </p:cNvPr>
          <p:cNvPicPr>
            <a:picLocks noChangeAspect="1"/>
          </p:cNvPicPr>
          <p:nvPr/>
        </p:nvPicPr>
        <p:blipFill>
          <a:blip r:embed="rId2"/>
          <a:stretch>
            <a:fillRect/>
          </a:stretch>
        </p:blipFill>
        <p:spPr>
          <a:xfrm>
            <a:off x="0" y="281693"/>
            <a:ext cx="12192000" cy="6142214"/>
          </a:xfrm>
          <a:prstGeom prst="rect">
            <a:avLst/>
          </a:prstGeom>
        </p:spPr>
      </p:pic>
      <p:sp>
        <p:nvSpPr>
          <p:cNvPr id="4" name="TextBox 3">
            <a:extLst>
              <a:ext uri="{FF2B5EF4-FFF2-40B4-BE49-F238E27FC236}">
                <a16:creationId xmlns:a16="http://schemas.microsoft.com/office/drawing/2014/main" id="{891CDEA7-64BD-2DAD-64C8-177A7FD70D17}"/>
              </a:ext>
            </a:extLst>
          </p:cNvPr>
          <p:cNvSpPr txBox="1"/>
          <p:nvPr/>
        </p:nvSpPr>
        <p:spPr>
          <a:xfrm>
            <a:off x="295275" y="190500"/>
            <a:ext cx="3743325" cy="646331"/>
          </a:xfrm>
          <a:prstGeom prst="rect">
            <a:avLst/>
          </a:prstGeom>
          <a:noFill/>
        </p:spPr>
        <p:txBody>
          <a:bodyPr wrap="square" rtlCol="0">
            <a:spAutoFit/>
          </a:bodyPr>
          <a:lstStyle/>
          <a:p>
            <a:r>
              <a:rPr lang="en-GB" dirty="0"/>
              <a:t>Year 6 – negative numbers</a:t>
            </a:r>
          </a:p>
          <a:p>
            <a:r>
              <a:rPr lang="en-GB" dirty="0"/>
              <a:t>In context</a:t>
            </a:r>
          </a:p>
        </p:txBody>
      </p:sp>
    </p:spTree>
    <p:extLst>
      <p:ext uri="{BB962C8B-B14F-4D97-AF65-F5344CB8AC3E}">
        <p14:creationId xmlns:p14="http://schemas.microsoft.com/office/powerpoint/2010/main" val="17102481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292B87F-C515-80B5-545E-DD098A82BB1F}"/>
              </a:ext>
            </a:extLst>
          </p:cNvPr>
          <p:cNvPicPr>
            <a:picLocks noChangeAspect="1"/>
          </p:cNvPicPr>
          <p:nvPr/>
        </p:nvPicPr>
        <p:blipFill>
          <a:blip r:embed="rId2"/>
          <a:stretch>
            <a:fillRect/>
          </a:stretch>
        </p:blipFill>
        <p:spPr>
          <a:xfrm>
            <a:off x="0" y="598832"/>
            <a:ext cx="12192000" cy="6460435"/>
          </a:xfrm>
          <a:prstGeom prst="rect">
            <a:avLst/>
          </a:prstGeom>
        </p:spPr>
      </p:pic>
      <p:sp>
        <p:nvSpPr>
          <p:cNvPr id="4" name="TextBox 3">
            <a:extLst>
              <a:ext uri="{FF2B5EF4-FFF2-40B4-BE49-F238E27FC236}">
                <a16:creationId xmlns:a16="http://schemas.microsoft.com/office/drawing/2014/main" id="{6AE639CC-F769-CB30-8975-F2896DFFD43C}"/>
              </a:ext>
            </a:extLst>
          </p:cNvPr>
          <p:cNvSpPr txBox="1"/>
          <p:nvPr/>
        </p:nvSpPr>
        <p:spPr>
          <a:xfrm>
            <a:off x="114300" y="104775"/>
            <a:ext cx="6248400" cy="369332"/>
          </a:xfrm>
          <a:prstGeom prst="rect">
            <a:avLst/>
          </a:prstGeom>
          <a:noFill/>
        </p:spPr>
        <p:txBody>
          <a:bodyPr wrap="square" rtlCol="0">
            <a:spAutoFit/>
          </a:bodyPr>
          <a:lstStyle/>
          <a:p>
            <a:r>
              <a:rPr lang="en-GB" dirty="0"/>
              <a:t>Year 6 – Read and write numbers to 10,000,000</a:t>
            </a:r>
          </a:p>
        </p:txBody>
      </p:sp>
    </p:spTree>
    <p:extLst>
      <p:ext uri="{BB962C8B-B14F-4D97-AF65-F5344CB8AC3E}">
        <p14:creationId xmlns:p14="http://schemas.microsoft.com/office/powerpoint/2010/main" val="41657718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F9EBBA3-6AFE-FD97-FAAE-E40C36675FDD}"/>
              </a:ext>
            </a:extLst>
          </p:cNvPr>
          <p:cNvPicPr>
            <a:picLocks noChangeAspect="1"/>
          </p:cNvPicPr>
          <p:nvPr/>
        </p:nvPicPr>
        <p:blipFill>
          <a:blip r:embed="rId2"/>
          <a:stretch>
            <a:fillRect/>
          </a:stretch>
        </p:blipFill>
        <p:spPr>
          <a:xfrm>
            <a:off x="0" y="563714"/>
            <a:ext cx="12192000" cy="5730572"/>
          </a:xfrm>
          <a:prstGeom prst="rect">
            <a:avLst/>
          </a:prstGeom>
        </p:spPr>
      </p:pic>
    </p:spTree>
    <p:extLst>
      <p:ext uri="{BB962C8B-B14F-4D97-AF65-F5344CB8AC3E}">
        <p14:creationId xmlns:p14="http://schemas.microsoft.com/office/powerpoint/2010/main" val="38454049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27573CD-6FFD-42E2-DAEA-D2ECECEA6EB7}"/>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3C1C4408-0205-91C2-5CAB-A81E8DC08E4F}"/>
              </a:ext>
            </a:extLst>
          </p:cNvPr>
          <p:cNvSpPr txBox="1"/>
          <p:nvPr/>
        </p:nvSpPr>
        <p:spPr>
          <a:xfrm>
            <a:off x="814415" y="1248407"/>
            <a:ext cx="4805996" cy="1297115"/>
          </a:xfrm>
          <a:prstGeom prst="rect">
            <a:avLst/>
          </a:prstGeom>
        </p:spPr>
        <p:txBody>
          <a:bodyPr vert="horz" lIns="91440" tIns="45720" rIns="91440" bIns="45720" rtlCol="0" anchor="t">
            <a:noAutofit/>
          </a:bodyPr>
          <a:lstStyle/>
          <a:p>
            <a:pPr algn="ctr">
              <a:lnSpc>
                <a:spcPct val="90000"/>
              </a:lnSpc>
              <a:spcBef>
                <a:spcPct val="0"/>
              </a:spcBef>
              <a:spcAft>
                <a:spcPts val="600"/>
              </a:spcAft>
            </a:pPr>
            <a:r>
              <a:rPr lang="en-US" sz="4800" kern="1200" dirty="0">
                <a:solidFill>
                  <a:schemeClr val="tx2"/>
                </a:solidFill>
                <a:latin typeface="+mj-lt"/>
                <a:ea typeface="+mj-ea"/>
                <a:cs typeface="+mj-cs"/>
              </a:rPr>
              <a:t>Where will we include Finance in our Meadlands Curriculum?</a:t>
            </a:r>
          </a:p>
        </p:txBody>
      </p:sp>
      <p:pic>
        <p:nvPicPr>
          <p:cNvPr id="1026" name="Picture 2" descr="England Coin Pound sterling Banknote ...">
            <a:extLst>
              <a:ext uri="{FF2B5EF4-FFF2-40B4-BE49-F238E27FC236}">
                <a16:creationId xmlns:a16="http://schemas.microsoft.com/office/drawing/2014/main" id="{CBCEECD5-1DC2-EF66-382B-DB513CA36AEB}"/>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569323" y="2740701"/>
            <a:ext cx="4141760" cy="2057855"/>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05677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descr="A duck flying in the air&#10;&#10;Description automatically generated">
            <a:extLst>
              <a:ext uri="{FF2B5EF4-FFF2-40B4-BE49-F238E27FC236}">
                <a16:creationId xmlns:a16="http://schemas.microsoft.com/office/drawing/2014/main" id="{3E0C97EE-091E-CE13-B8CD-F19DFB56736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677524" y="212735"/>
            <a:ext cx="1057275" cy="1057275"/>
          </a:xfrm>
          <a:prstGeom prst="rect">
            <a:avLst/>
          </a:prstGeom>
          <a:noFill/>
          <a:ln>
            <a:noFill/>
          </a:ln>
        </p:spPr>
      </p:pic>
      <p:graphicFrame>
        <p:nvGraphicFramePr>
          <p:cNvPr id="2" name="Table 1">
            <a:extLst>
              <a:ext uri="{FF2B5EF4-FFF2-40B4-BE49-F238E27FC236}">
                <a16:creationId xmlns:a16="http://schemas.microsoft.com/office/drawing/2014/main" id="{523CD723-FDFC-D78A-A694-7A7F603A63C9}"/>
              </a:ext>
            </a:extLst>
          </p:cNvPr>
          <p:cNvGraphicFramePr>
            <a:graphicFrameLocks noGrp="1"/>
          </p:cNvGraphicFramePr>
          <p:nvPr>
            <p:extLst>
              <p:ext uri="{D42A27DB-BD31-4B8C-83A1-F6EECF244321}">
                <p14:modId xmlns:p14="http://schemas.microsoft.com/office/powerpoint/2010/main" val="2427431686"/>
              </p:ext>
            </p:extLst>
          </p:nvPr>
        </p:nvGraphicFramePr>
        <p:xfrm>
          <a:off x="643467" y="1455501"/>
          <a:ext cx="11024658" cy="3947002"/>
        </p:xfrm>
        <a:graphic>
          <a:graphicData uri="http://schemas.openxmlformats.org/drawingml/2006/table">
            <a:tbl>
              <a:tblPr firstRow="1" bandRow="1">
                <a:tableStyleId>{5940675A-B579-460E-94D1-54222C63F5DA}</a:tableStyleId>
              </a:tblPr>
              <a:tblGrid>
                <a:gridCol w="1313640">
                  <a:extLst>
                    <a:ext uri="{9D8B030D-6E8A-4147-A177-3AD203B41FA5}">
                      <a16:colId xmlns:a16="http://schemas.microsoft.com/office/drawing/2014/main" val="4075220608"/>
                    </a:ext>
                  </a:extLst>
                </a:gridCol>
                <a:gridCol w="1652868">
                  <a:extLst>
                    <a:ext uri="{9D8B030D-6E8A-4147-A177-3AD203B41FA5}">
                      <a16:colId xmlns:a16="http://schemas.microsoft.com/office/drawing/2014/main" val="1579565800"/>
                    </a:ext>
                  </a:extLst>
                </a:gridCol>
                <a:gridCol w="1619250">
                  <a:extLst>
                    <a:ext uri="{9D8B030D-6E8A-4147-A177-3AD203B41FA5}">
                      <a16:colId xmlns:a16="http://schemas.microsoft.com/office/drawing/2014/main" val="735468837"/>
                    </a:ext>
                  </a:extLst>
                </a:gridCol>
                <a:gridCol w="1641790">
                  <a:extLst>
                    <a:ext uri="{9D8B030D-6E8A-4147-A177-3AD203B41FA5}">
                      <a16:colId xmlns:a16="http://schemas.microsoft.com/office/drawing/2014/main" val="2393219239"/>
                    </a:ext>
                  </a:extLst>
                </a:gridCol>
                <a:gridCol w="1488820">
                  <a:extLst>
                    <a:ext uri="{9D8B030D-6E8A-4147-A177-3AD203B41FA5}">
                      <a16:colId xmlns:a16="http://schemas.microsoft.com/office/drawing/2014/main" val="1042156417"/>
                    </a:ext>
                  </a:extLst>
                </a:gridCol>
                <a:gridCol w="1699881">
                  <a:extLst>
                    <a:ext uri="{9D8B030D-6E8A-4147-A177-3AD203B41FA5}">
                      <a16:colId xmlns:a16="http://schemas.microsoft.com/office/drawing/2014/main" val="243097387"/>
                    </a:ext>
                  </a:extLst>
                </a:gridCol>
                <a:gridCol w="1608409">
                  <a:extLst>
                    <a:ext uri="{9D8B030D-6E8A-4147-A177-3AD203B41FA5}">
                      <a16:colId xmlns:a16="http://schemas.microsoft.com/office/drawing/2014/main" val="1040257834"/>
                    </a:ext>
                  </a:extLst>
                </a:gridCol>
              </a:tblGrid>
              <a:tr h="737530">
                <a:tc>
                  <a:txBody>
                    <a:bodyPr/>
                    <a:lstStyle/>
                    <a:p>
                      <a:endParaRPr lang="en-GB" sz="2400"/>
                    </a:p>
                  </a:txBody>
                  <a:tcPr marL="121571" marR="121571" marT="60785" marB="60785"/>
                </a:tc>
                <a:tc>
                  <a:txBody>
                    <a:bodyPr/>
                    <a:lstStyle/>
                    <a:p>
                      <a:r>
                        <a:rPr lang="en-GB" sz="1900"/>
                        <a:t>AUTUMN 1</a:t>
                      </a:r>
                    </a:p>
                  </a:txBody>
                  <a:tcPr marL="121571" marR="121571" marT="60785" marB="60785"/>
                </a:tc>
                <a:tc>
                  <a:txBody>
                    <a:bodyPr/>
                    <a:lstStyle/>
                    <a:p>
                      <a:r>
                        <a:rPr lang="en-GB" sz="1900" dirty="0">
                          <a:solidFill>
                            <a:srgbClr val="FF0000"/>
                          </a:solidFill>
                        </a:rPr>
                        <a:t>AUTUMN 2</a:t>
                      </a:r>
                    </a:p>
                  </a:txBody>
                  <a:tcPr marL="121571" marR="121571" marT="60785" marB="60785">
                    <a:solidFill>
                      <a:schemeClr val="accent3">
                        <a:lumMod val="20000"/>
                        <a:lumOff val="80000"/>
                      </a:schemeClr>
                    </a:solidFill>
                  </a:tcPr>
                </a:tc>
                <a:tc>
                  <a:txBody>
                    <a:bodyPr/>
                    <a:lstStyle/>
                    <a:p>
                      <a:r>
                        <a:rPr lang="en-GB" sz="1900"/>
                        <a:t>SPRING 1</a:t>
                      </a:r>
                    </a:p>
                  </a:txBody>
                  <a:tcPr marL="121571" marR="121571" marT="60785" marB="60785"/>
                </a:tc>
                <a:tc>
                  <a:txBody>
                    <a:bodyPr/>
                    <a:lstStyle/>
                    <a:p>
                      <a:r>
                        <a:rPr lang="en-GB" sz="1900" dirty="0">
                          <a:solidFill>
                            <a:srgbClr val="FF0000"/>
                          </a:solidFill>
                        </a:rPr>
                        <a:t>SPRING 2</a:t>
                      </a:r>
                    </a:p>
                  </a:txBody>
                  <a:tcPr marL="121571" marR="121571" marT="60785" marB="60785">
                    <a:solidFill>
                      <a:schemeClr val="accent3">
                        <a:lumMod val="20000"/>
                        <a:lumOff val="80000"/>
                      </a:schemeClr>
                    </a:solidFill>
                  </a:tcPr>
                </a:tc>
                <a:tc>
                  <a:txBody>
                    <a:bodyPr/>
                    <a:lstStyle/>
                    <a:p>
                      <a:r>
                        <a:rPr lang="en-GB" sz="1900"/>
                        <a:t>SUMMER 1</a:t>
                      </a:r>
                    </a:p>
                  </a:txBody>
                  <a:tcPr marL="121571" marR="121571" marT="60785" marB="60785"/>
                </a:tc>
                <a:tc>
                  <a:txBody>
                    <a:bodyPr/>
                    <a:lstStyle/>
                    <a:p>
                      <a:r>
                        <a:rPr lang="en-GB" sz="1900" dirty="0">
                          <a:solidFill>
                            <a:srgbClr val="FF0000"/>
                          </a:solidFill>
                        </a:rPr>
                        <a:t>SUMMER 2</a:t>
                      </a:r>
                    </a:p>
                  </a:txBody>
                  <a:tcPr marL="121571" marR="121571" marT="60785" marB="60785">
                    <a:solidFill>
                      <a:schemeClr val="accent3">
                        <a:lumMod val="20000"/>
                        <a:lumOff val="80000"/>
                      </a:schemeClr>
                    </a:solidFill>
                  </a:tcPr>
                </a:tc>
                <a:extLst>
                  <a:ext uri="{0D108BD9-81ED-4DB2-BD59-A6C34878D82A}">
                    <a16:rowId xmlns:a16="http://schemas.microsoft.com/office/drawing/2014/main" val="76026520"/>
                  </a:ext>
                </a:extLst>
              </a:tr>
              <a:tr h="534912">
                <a:tc>
                  <a:txBody>
                    <a:bodyPr/>
                    <a:lstStyle/>
                    <a:p>
                      <a:r>
                        <a:rPr lang="en-GB" sz="2400"/>
                        <a:t>Year 1</a:t>
                      </a:r>
                    </a:p>
                  </a:txBody>
                  <a:tcPr marL="121571" marR="121571" marT="60785" marB="60785"/>
                </a:tc>
                <a:tc>
                  <a:txBody>
                    <a:bodyPr/>
                    <a:lstStyle/>
                    <a:p>
                      <a:r>
                        <a:rPr lang="en-GB" sz="2100"/>
                        <a:t>Computing</a:t>
                      </a:r>
                    </a:p>
                  </a:txBody>
                  <a:tcPr marL="121571" marR="121571" marT="60785" marB="60785"/>
                </a:tc>
                <a:tc>
                  <a:txBody>
                    <a:bodyPr/>
                    <a:lstStyle/>
                    <a:p>
                      <a:r>
                        <a:rPr lang="en-GB" sz="2400" dirty="0"/>
                        <a:t>Finance</a:t>
                      </a:r>
                    </a:p>
                  </a:txBody>
                  <a:tcPr marL="121571" marR="121571" marT="60785" marB="60785">
                    <a:solidFill>
                      <a:schemeClr val="accent3">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100" b="0" i="0" u="none" strike="noStrike" kern="1200" cap="none" spc="0" normalizeH="0" baseline="0" noProof="0">
                          <a:ln>
                            <a:noFill/>
                          </a:ln>
                          <a:solidFill>
                            <a:prstClr val="black"/>
                          </a:solidFill>
                          <a:effectLst/>
                          <a:uLnTx/>
                          <a:uFillTx/>
                          <a:latin typeface="Comic Sans MS"/>
                          <a:ea typeface="+mn-ea"/>
                          <a:cs typeface="+mn-cs"/>
                        </a:rPr>
                        <a:t>Computing</a:t>
                      </a:r>
                    </a:p>
                  </a:txBody>
                  <a:tcPr marL="121571" marR="121571" marT="60785" marB="60785"/>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a:ea typeface="+mn-ea"/>
                          <a:cs typeface="+mn-cs"/>
                        </a:rPr>
                        <a:t>Finance</a:t>
                      </a:r>
                    </a:p>
                  </a:txBody>
                  <a:tcPr marL="121571" marR="121571" marT="60785" marB="60785">
                    <a:solidFill>
                      <a:schemeClr val="accent3">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100" b="0" i="0" u="none" strike="noStrike" kern="1200" cap="none" spc="0" normalizeH="0" baseline="0" noProof="0">
                          <a:ln>
                            <a:noFill/>
                          </a:ln>
                          <a:solidFill>
                            <a:prstClr val="black"/>
                          </a:solidFill>
                          <a:effectLst/>
                          <a:uLnTx/>
                          <a:uFillTx/>
                          <a:latin typeface="Comic Sans MS"/>
                          <a:ea typeface="+mn-ea"/>
                          <a:cs typeface="+mn-cs"/>
                        </a:rPr>
                        <a:t>Computing</a:t>
                      </a:r>
                    </a:p>
                  </a:txBody>
                  <a:tcPr marL="121571" marR="121571" marT="60785" marB="60785"/>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a:ea typeface="+mn-ea"/>
                          <a:cs typeface="+mn-cs"/>
                        </a:rPr>
                        <a:t>Finance</a:t>
                      </a:r>
                    </a:p>
                  </a:txBody>
                  <a:tcPr marL="121571" marR="121571" marT="60785" marB="60785">
                    <a:solidFill>
                      <a:schemeClr val="accent3">
                        <a:lumMod val="20000"/>
                        <a:lumOff val="80000"/>
                      </a:schemeClr>
                    </a:solidFill>
                  </a:tcPr>
                </a:tc>
                <a:extLst>
                  <a:ext uri="{0D108BD9-81ED-4DB2-BD59-A6C34878D82A}">
                    <a16:rowId xmlns:a16="http://schemas.microsoft.com/office/drawing/2014/main" val="1659770505"/>
                  </a:ext>
                </a:extLst>
              </a:tr>
              <a:tr h="534912">
                <a:tc>
                  <a:txBody>
                    <a:bodyPr/>
                    <a:lstStyle/>
                    <a:p>
                      <a:r>
                        <a:rPr lang="en-GB" sz="2400"/>
                        <a:t>Year 2</a:t>
                      </a:r>
                    </a:p>
                  </a:txBody>
                  <a:tcPr marL="121571" marR="121571" marT="60785" marB="60785"/>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100" b="0" i="0" u="none" strike="noStrike" kern="1200" cap="none" spc="0" normalizeH="0" baseline="0" noProof="0">
                          <a:ln>
                            <a:noFill/>
                          </a:ln>
                          <a:solidFill>
                            <a:prstClr val="black"/>
                          </a:solidFill>
                          <a:effectLst/>
                          <a:uLnTx/>
                          <a:uFillTx/>
                          <a:latin typeface="Comic Sans MS"/>
                          <a:ea typeface="+mn-ea"/>
                          <a:cs typeface="+mn-cs"/>
                        </a:rPr>
                        <a:t>Computing</a:t>
                      </a:r>
                    </a:p>
                  </a:txBody>
                  <a:tcPr marL="121571" marR="121571" marT="60785" marB="60785"/>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a:ea typeface="+mn-ea"/>
                          <a:cs typeface="+mn-cs"/>
                        </a:rPr>
                        <a:t>Finance</a:t>
                      </a:r>
                    </a:p>
                  </a:txBody>
                  <a:tcPr marL="121571" marR="121571" marT="60785" marB="60785">
                    <a:solidFill>
                      <a:schemeClr val="accent3">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100" b="0" i="0" u="none" strike="noStrike" kern="1200" cap="none" spc="0" normalizeH="0" baseline="0" noProof="0">
                          <a:ln>
                            <a:noFill/>
                          </a:ln>
                          <a:solidFill>
                            <a:prstClr val="black"/>
                          </a:solidFill>
                          <a:effectLst/>
                          <a:uLnTx/>
                          <a:uFillTx/>
                          <a:latin typeface="Comic Sans MS"/>
                          <a:ea typeface="+mn-ea"/>
                          <a:cs typeface="+mn-cs"/>
                        </a:rPr>
                        <a:t>Computing</a:t>
                      </a:r>
                    </a:p>
                  </a:txBody>
                  <a:tcPr marL="121571" marR="121571" marT="60785" marB="60785"/>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a:ea typeface="+mn-ea"/>
                          <a:cs typeface="+mn-cs"/>
                        </a:rPr>
                        <a:t>Finance</a:t>
                      </a:r>
                    </a:p>
                  </a:txBody>
                  <a:tcPr marL="121571" marR="121571" marT="60785" marB="60785">
                    <a:solidFill>
                      <a:schemeClr val="accent3">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100" b="0" i="0" u="none" strike="noStrike" kern="1200" cap="none" spc="0" normalizeH="0" baseline="0" noProof="0">
                          <a:ln>
                            <a:noFill/>
                          </a:ln>
                          <a:solidFill>
                            <a:prstClr val="black"/>
                          </a:solidFill>
                          <a:effectLst/>
                          <a:uLnTx/>
                          <a:uFillTx/>
                          <a:latin typeface="Comic Sans MS"/>
                          <a:ea typeface="+mn-ea"/>
                          <a:cs typeface="+mn-cs"/>
                        </a:rPr>
                        <a:t>Computing</a:t>
                      </a:r>
                    </a:p>
                  </a:txBody>
                  <a:tcPr marL="121571" marR="121571" marT="60785" marB="60785"/>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a:ea typeface="+mn-ea"/>
                          <a:cs typeface="+mn-cs"/>
                        </a:rPr>
                        <a:t>Finance</a:t>
                      </a:r>
                    </a:p>
                  </a:txBody>
                  <a:tcPr marL="121571" marR="121571" marT="60785" marB="60785">
                    <a:solidFill>
                      <a:schemeClr val="accent3">
                        <a:lumMod val="20000"/>
                        <a:lumOff val="80000"/>
                      </a:schemeClr>
                    </a:solidFill>
                  </a:tcPr>
                </a:tc>
                <a:extLst>
                  <a:ext uri="{0D108BD9-81ED-4DB2-BD59-A6C34878D82A}">
                    <a16:rowId xmlns:a16="http://schemas.microsoft.com/office/drawing/2014/main" val="3608580906"/>
                  </a:ext>
                </a:extLst>
              </a:tr>
              <a:tr h="534912">
                <a:tc>
                  <a:txBody>
                    <a:bodyPr/>
                    <a:lstStyle/>
                    <a:p>
                      <a:r>
                        <a:rPr lang="en-GB" sz="2400"/>
                        <a:t>Year 3</a:t>
                      </a:r>
                    </a:p>
                  </a:txBody>
                  <a:tcPr marL="121571" marR="121571" marT="60785" marB="60785"/>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100" b="0" i="0" u="none" strike="noStrike" kern="1200" cap="none" spc="0" normalizeH="0" baseline="0" noProof="0">
                          <a:ln>
                            <a:noFill/>
                          </a:ln>
                          <a:solidFill>
                            <a:prstClr val="black"/>
                          </a:solidFill>
                          <a:effectLst/>
                          <a:uLnTx/>
                          <a:uFillTx/>
                          <a:latin typeface="Comic Sans MS"/>
                          <a:ea typeface="+mn-ea"/>
                          <a:cs typeface="+mn-cs"/>
                        </a:rPr>
                        <a:t>Computing</a:t>
                      </a:r>
                    </a:p>
                  </a:txBody>
                  <a:tcPr marL="121571" marR="121571" marT="60785" marB="60785"/>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a:ea typeface="+mn-ea"/>
                          <a:cs typeface="+mn-cs"/>
                        </a:rPr>
                        <a:t>Finance</a:t>
                      </a:r>
                    </a:p>
                  </a:txBody>
                  <a:tcPr marL="121571" marR="121571" marT="60785" marB="60785">
                    <a:solidFill>
                      <a:schemeClr val="accent3">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100" b="0" i="0" u="none" strike="noStrike" kern="1200" cap="none" spc="0" normalizeH="0" baseline="0" noProof="0">
                          <a:ln>
                            <a:noFill/>
                          </a:ln>
                          <a:solidFill>
                            <a:prstClr val="black"/>
                          </a:solidFill>
                          <a:effectLst/>
                          <a:uLnTx/>
                          <a:uFillTx/>
                          <a:latin typeface="Comic Sans MS"/>
                          <a:ea typeface="+mn-ea"/>
                          <a:cs typeface="+mn-cs"/>
                        </a:rPr>
                        <a:t>Computing</a:t>
                      </a:r>
                    </a:p>
                  </a:txBody>
                  <a:tcPr marL="121571" marR="121571" marT="60785" marB="60785"/>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a:ea typeface="+mn-ea"/>
                          <a:cs typeface="+mn-cs"/>
                        </a:rPr>
                        <a:t>Finance</a:t>
                      </a:r>
                    </a:p>
                  </a:txBody>
                  <a:tcPr marL="121571" marR="121571" marT="60785" marB="60785">
                    <a:solidFill>
                      <a:schemeClr val="accent3">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100" b="0" i="0" u="none" strike="noStrike" kern="1200" cap="none" spc="0" normalizeH="0" baseline="0" noProof="0">
                          <a:ln>
                            <a:noFill/>
                          </a:ln>
                          <a:solidFill>
                            <a:prstClr val="black"/>
                          </a:solidFill>
                          <a:effectLst/>
                          <a:uLnTx/>
                          <a:uFillTx/>
                          <a:latin typeface="Comic Sans MS"/>
                          <a:ea typeface="+mn-ea"/>
                          <a:cs typeface="+mn-cs"/>
                        </a:rPr>
                        <a:t>Computing</a:t>
                      </a:r>
                    </a:p>
                  </a:txBody>
                  <a:tcPr marL="121571" marR="121571" marT="60785" marB="60785"/>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a:ea typeface="+mn-ea"/>
                          <a:cs typeface="+mn-cs"/>
                        </a:rPr>
                        <a:t>Finance</a:t>
                      </a:r>
                    </a:p>
                  </a:txBody>
                  <a:tcPr marL="121571" marR="121571" marT="60785" marB="60785">
                    <a:solidFill>
                      <a:schemeClr val="accent3">
                        <a:lumMod val="20000"/>
                        <a:lumOff val="80000"/>
                      </a:schemeClr>
                    </a:solidFill>
                  </a:tcPr>
                </a:tc>
                <a:extLst>
                  <a:ext uri="{0D108BD9-81ED-4DB2-BD59-A6C34878D82A}">
                    <a16:rowId xmlns:a16="http://schemas.microsoft.com/office/drawing/2014/main" val="1582705456"/>
                  </a:ext>
                </a:extLst>
              </a:tr>
              <a:tr h="534912">
                <a:tc>
                  <a:txBody>
                    <a:bodyPr/>
                    <a:lstStyle/>
                    <a:p>
                      <a:r>
                        <a:rPr lang="en-GB" sz="2400"/>
                        <a:t>Year 4</a:t>
                      </a:r>
                    </a:p>
                  </a:txBody>
                  <a:tcPr marL="121571" marR="121571" marT="60785" marB="60785"/>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100" b="0" i="0" u="none" strike="noStrike" kern="1200" cap="none" spc="0" normalizeH="0" baseline="0" noProof="0">
                          <a:ln>
                            <a:noFill/>
                          </a:ln>
                          <a:solidFill>
                            <a:prstClr val="black"/>
                          </a:solidFill>
                          <a:effectLst/>
                          <a:uLnTx/>
                          <a:uFillTx/>
                          <a:latin typeface="Comic Sans MS"/>
                          <a:ea typeface="+mn-ea"/>
                          <a:cs typeface="+mn-cs"/>
                        </a:rPr>
                        <a:t>Computing</a:t>
                      </a:r>
                    </a:p>
                  </a:txBody>
                  <a:tcPr marL="121571" marR="121571" marT="60785" marB="60785"/>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a:ea typeface="+mn-ea"/>
                          <a:cs typeface="+mn-cs"/>
                        </a:rPr>
                        <a:t>Finance</a:t>
                      </a:r>
                    </a:p>
                  </a:txBody>
                  <a:tcPr marL="121571" marR="121571" marT="60785" marB="60785">
                    <a:solidFill>
                      <a:schemeClr val="accent3">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100" b="0" i="0" u="none" strike="noStrike" kern="1200" cap="none" spc="0" normalizeH="0" baseline="0" noProof="0">
                          <a:ln>
                            <a:noFill/>
                          </a:ln>
                          <a:solidFill>
                            <a:prstClr val="black"/>
                          </a:solidFill>
                          <a:effectLst/>
                          <a:uLnTx/>
                          <a:uFillTx/>
                          <a:latin typeface="Comic Sans MS"/>
                          <a:ea typeface="+mn-ea"/>
                          <a:cs typeface="+mn-cs"/>
                        </a:rPr>
                        <a:t>Computing</a:t>
                      </a:r>
                    </a:p>
                  </a:txBody>
                  <a:tcPr marL="121571" marR="121571" marT="60785" marB="60785"/>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a:ea typeface="+mn-ea"/>
                          <a:cs typeface="+mn-cs"/>
                        </a:rPr>
                        <a:t>Finance</a:t>
                      </a:r>
                    </a:p>
                  </a:txBody>
                  <a:tcPr marL="121571" marR="121571" marT="60785" marB="60785">
                    <a:solidFill>
                      <a:schemeClr val="accent3">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100" b="0" i="0" u="none" strike="noStrike" kern="1200" cap="none" spc="0" normalizeH="0" baseline="0" noProof="0">
                          <a:ln>
                            <a:noFill/>
                          </a:ln>
                          <a:solidFill>
                            <a:prstClr val="black"/>
                          </a:solidFill>
                          <a:effectLst/>
                          <a:uLnTx/>
                          <a:uFillTx/>
                          <a:latin typeface="Comic Sans MS"/>
                          <a:ea typeface="+mn-ea"/>
                          <a:cs typeface="+mn-cs"/>
                        </a:rPr>
                        <a:t>Computing</a:t>
                      </a:r>
                    </a:p>
                  </a:txBody>
                  <a:tcPr marL="121571" marR="121571" marT="60785" marB="60785"/>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a:ea typeface="+mn-ea"/>
                          <a:cs typeface="+mn-cs"/>
                        </a:rPr>
                        <a:t>Finance</a:t>
                      </a:r>
                    </a:p>
                  </a:txBody>
                  <a:tcPr marL="121571" marR="121571" marT="60785" marB="60785">
                    <a:solidFill>
                      <a:schemeClr val="accent3">
                        <a:lumMod val="20000"/>
                        <a:lumOff val="80000"/>
                      </a:schemeClr>
                    </a:solidFill>
                  </a:tcPr>
                </a:tc>
                <a:extLst>
                  <a:ext uri="{0D108BD9-81ED-4DB2-BD59-A6C34878D82A}">
                    <a16:rowId xmlns:a16="http://schemas.microsoft.com/office/drawing/2014/main" val="2608621022"/>
                  </a:ext>
                </a:extLst>
              </a:tr>
              <a:tr h="534912">
                <a:tc>
                  <a:txBody>
                    <a:bodyPr/>
                    <a:lstStyle/>
                    <a:p>
                      <a:r>
                        <a:rPr lang="en-GB" sz="2400"/>
                        <a:t>Year 5</a:t>
                      </a:r>
                    </a:p>
                  </a:txBody>
                  <a:tcPr marL="121571" marR="121571" marT="60785" marB="60785"/>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100" b="0" i="0" u="none" strike="noStrike" kern="1200" cap="none" spc="0" normalizeH="0" baseline="0" noProof="0">
                          <a:ln>
                            <a:noFill/>
                          </a:ln>
                          <a:solidFill>
                            <a:prstClr val="black"/>
                          </a:solidFill>
                          <a:effectLst/>
                          <a:uLnTx/>
                          <a:uFillTx/>
                          <a:latin typeface="Comic Sans MS"/>
                          <a:ea typeface="+mn-ea"/>
                          <a:cs typeface="+mn-cs"/>
                        </a:rPr>
                        <a:t>Computing</a:t>
                      </a:r>
                    </a:p>
                  </a:txBody>
                  <a:tcPr marL="121571" marR="121571" marT="60785" marB="60785"/>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a:ea typeface="+mn-ea"/>
                          <a:cs typeface="+mn-cs"/>
                        </a:rPr>
                        <a:t>Finance</a:t>
                      </a:r>
                    </a:p>
                  </a:txBody>
                  <a:tcPr marL="121571" marR="121571" marT="60785" marB="60785">
                    <a:solidFill>
                      <a:schemeClr val="accent3">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100" b="0" i="0" u="none" strike="noStrike" kern="1200" cap="none" spc="0" normalizeH="0" baseline="0" noProof="0">
                          <a:ln>
                            <a:noFill/>
                          </a:ln>
                          <a:solidFill>
                            <a:prstClr val="black"/>
                          </a:solidFill>
                          <a:effectLst/>
                          <a:uLnTx/>
                          <a:uFillTx/>
                          <a:latin typeface="Comic Sans MS"/>
                          <a:ea typeface="+mn-ea"/>
                          <a:cs typeface="+mn-cs"/>
                        </a:rPr>
                        <a:t>Computing</a:t>
                      </a:r>
                    </a:p>
                  </a:txBody>
                  <a:tcPr marL="121571" marR="121571" marT="60785" marB="60785"/>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a:ea typeface="+mn-ea"/>
                          <a:cs typeface="+mn-cs"/>
                        </a:rPr>
                        <a:t>Finance</a:t>
                      </a:r>
                    </a:p>
                  </a:txBody>
                  <a:tcPr marL="121571" marR="121571" marT="60785" marB="60785">
                    <a:solidFill>
                      <a:schemeClr val="accent3">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100" b="0" i="0" u="none" strike="noStrike" kern="1200" cap="none" spc="0" normalizeH="0" baseline="0" noProof="0">
                          <a:ln>
                            <a:noFill/>
                          </a:ln>
                          <a:solidFill>
                            <a:prstClr val="black"/>
                          </a:solidFill>
                          <a:effectLst/>
                          <a:uLnTx/>
                          <a:uFillTx/>
                          <a:latin typeface="Comic Sans MS"/>
                          <a:ea typeface="+mn-ea"/>
                          <a:cs typeface="+mn-cs"/>
                        </a:rPr>
                        <a:t>Computing</a:t>
                      </a:r>
                    </a:p>
                  </a:txBody>
                  <a:tcPr marL="121571" marR="121571" marT="60785" marB="60785"/>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a:ea typeface="+mn-ea"/>
                          <a:cs typeface="+mn-cs"/>
                        </a:rPr>
                        <a:t>Finance</a:t>
                      </a:r>
                    </a:p>
                  </a:txBody>
                  <a:tcPr marL="121571" marR="121571" marT="60785" marB="60785">
                    <a:solidFill>
                      <a:schemeClr val="accent3">
                        <a:lumMod val="20000"/>
                        <a:lumOff val="80000"/>
                      </a:schemeClr>
                    </a:solidFill>
                  </a:tcPr>
                </a:tc>
                <a:extLst>
                  <a:ext uri="{0D108BD9-81ED-4DB2-BD59-A6C34878D82A}">
                    <a16:rowId xmlns:a16="http://schemas.microsoft.com/office/drawing/2014/main" val="1232373833"/>
                  </a:ext>
                </a:extLst>
              </a:tr>
              <a:tr h="534912">
                <a:tc>
                  <a:txBody>
                    <a:bodyPr/>
                    <a:lstStyle/>
                    <a:p>
                      <a:r>
                        <a:rPr lang="en-GB" sz="2400"/>
                        <a:t>Year 6</a:t>
                      </a:r>
                    </a:p>
                  </a:txBody>
                  <a:tcPr marL="121571" marR="121571" marT="60785" marB="60785"/>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100" b="0" i="0" u="none" strike="noStrike" kern="1200" cap="none" spc="0" normalizeH="0" baseline="0" noProof="0">
                          <a:ln>
                            <a:noFill/>
                          </a:ln>
                          <a:solidFill>
                            <a:prstClr val="black"/>
                          </a:solidFill>
                          <a:effectLst/>
                          <a:uLnTx/>
                          <a:uFillTx/>
                          <a:latin typeface="Comic Sans MS"/>
                          <a:ea typeface="+mn-ea"/>
                          <a:cs typeface="+mn-cs"/>
                        </a:rPr>
                        <a:t>Computing</a:t>
                      </a:r>
                    </a:p>
                  </a:txBody>
                  <a:tcPr marL="121571" marR="121571" marT="60785" marB="60785"/>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a:ea typeface="+mn-ea"/>
                          <a:cs typeface="+mn-cs"/>
                        </a:rPr>
                        <a:t>Finance</a:t>
                      </a:r>
                    </a:p>
                  </a:txBody>
                  <a:tcPr marL="121571" marR="121571" marT="60785" marB="60785">
                    <a:solidFill>
                      <a:schemeClr val="accent3">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100" b="0" i="0" u="none" strike="noStrike" kern="1200" cap="none" spc="0" normalizeH="0" baseline="0" noProof="0">
                          <a:ln>
                            <a:noFill/>
                          </a:ln>
                          <a:solidFill>
                            <a:prstClr val="black"/>
                          </a:solidFill>
                          <a:effectLst/>
                          <a:uLnTx/>
                          <a:uFillTx/>
                          <a:latin typeface="Comic Sans MS"/>
                          <a:ea typeface="+mn-ea"/>
                          <a:cs typeface="+mn-cs"/>
                        </a:rPr>
                        <a:t>Computing</a:t>
                      </a:r>
                    </a:p>
                  </a:txBody>
                  <a:tcPr marL="121571" marR="121571" marT="60785" marB="60785"/>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a:ea typeface="+mn-ea"/>
                          <a:cs typeface="+mn-cs"/>
                        </a:rPr>
                        <a:t>Finance</a:t>
                      </a:r>
                    </a:p>
                  </a:txBody>
                  <a:tcPr marL="121571" marR="121571" marT="60785" marB="60785">
                    <a:solidFill>
                      <a:schemeClr val="accent3">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100" b="0" i="0" u="none" strike="noStrike" kern="1200" cap="none" spc="0" normalizeH="0" baseline="0" noProof="0">
                          <a:ln>
                            <a:noFill/>
                          </a:ln>
                          <a:solidFill>
                            <a:prstClr val="black"/>
                          </a:solidFill>
                          <a:effectLst/>
                          <a:uLnTx/>
                          <a:uFillTx/>
                          <a:latin typeface="Comic Sans MS"/>
                          <a:ea typeface="+mn-ea"/>
                          <a:cs typeface="+mn-cs"/>
                        </a:rPr>
                        <a:t>Computing</a:t>
                      </a:r>
                    </a:p>
                  </a:txBody>
                  <a:tcPr marL="121571" marR="121571" marT="60785" marB="60785"/>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a:ea typeface="+mn-ea"/>
                          <a:cs typeface="+mn-cs"/>
                        </a:rPr>
                        <a:t>Finance</a:t>
                      </a:r>
                    </a:p>
                  </a:txBody>
                  <a:tcPr marL="121571" marR="121571" marT="60785" marB="60785">
                    <a:solidFill>
                      <a:schemeClr val="accent3">
                        <a:lumMod val="20000"/>
                        <a:lumOff val="80000"/>
                      </a:schemeClr>
                    </a:solidFill>
                  </a:tcPr>
                </a:tc>
                <a:extLst>
                  <a:ext uri="{0D108BD9-81ED-4DB2-BD59-A6C34878D82A}">
                    <a16:rowId xmlns:a16="http://schemas.microsoft.com/office/drawing/2014/main" val="4060942470"/>
                  </a:ext>
                </a:extLst>
              </a:tr>
            </a:tbl>
          </a:graphicData>
        </a:graphic>
      </p:graphicFrame>
    </p:spTree>
    <p:extLst>
      <p:ext uri="{BB962C8B-B14F-4D97-AF65-F5344CB8AC3E}">
        <p14:creationId xmlns:p14="http://schemas.microsoft.com/office/powerpoint/2010/main" val="27924785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76ADAA3-1B06-DBB4-7515-6AF1DF27036C}"/>
              </a:ext>
            </a:extLst>
          </p:cNvPr>
          <p:cNvSpPr txBox="1"/>
          <p:nvPr/>
        </p:nvSpPr>
        <p:spPr>
          <a:xfrm>
            <a:off x="807216" y="428625"/>
            <a:ext cx="10046521" cy="427585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black"/>
                </a:solidFill>
                <a:effectLst/>
                <a:uLnTx/>
                <a:uFillTx/>
                <a:latin typeface="Comic Sans MS"/>
                <a:ea typeface="+mn-ea"/>
                <a:cs typeface="+mn-cs"/>
              </a:rPr>
              <a:t>Four key areas of learning: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dirty="0">
              <a:ln>
                <a:noFill/>
              </a:ln>
              <a:solidFill>
                <a:prstClr val="black"/>
              </a:solidFill>
              <a:effectLst/>
              <a:uLnTx/>
              <a:uFillTx/>
              <a:latin typeface="Comic Sans MS"/>
              <a:ea typeface="+mn-ea"/>
              <a:cs typeface="+mn-cs"/>
            </a:endParaRPr>
          </a:p>
          <a:p>
            <a:pPr marL="285750" marR="0" lvl="0" indent="-285750" algn="l"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omic Sans MS"/>
                <a:ea typeface="+mn-ea"/>
                <a:cs typeface="+mn-cs"/>
              </a:rPr>
              <a:t>How to manage money</a:t>
            </a:r>
          </a:p>
          <a:p>
            <a:pPr marL="285750" marR="0" lvl="0" indent="-285750" algn="l"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omic Sans MS"/>
                <a:ea typeface="+mn-ea"/>
                <a:cs typeface="+mn-cs"/>
              </a:rPr>
              <a:t>Becoming a critical consumer</a:t>
            </a:r>
          </a:p>
          <a:p>
            <a:pPr marL="285750" marR="0" lvl="0" indent="-285750" algn="l"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omic Sans MS"/>
                <a:ea typeface="+mn-ea"/>
                <a:cs typeface="+mn-cs"/>
              </a:rPr>
              <a:t>Managing risks and emotions associated with money</a:t>
            </a:r>
          </a:p>
          <a:p>
            <a:pPr marL="285750" marR="0" lvl="0" indent="-285750" algn="l"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omic Sans MS"/>
                <a:ea typeface="+mn-ea"/>
                <a:cs typeface="+mn-cs"/>
              </a:rPr>
              <a:t>Understanding the important role money plays in our lives</a:t>
            </a:r>
            <a:endParaRPr kumimoji="0" lang="en-GB" sz="2000" b="0" i="0" u="none" strike="noStrike" kern="1200" cap="none" spc="0" normalizeH="0" baseline="0" noProof="0" dirty="0">
              <a:ln>
                <a:noFill/>
              </a:ln>
              <a:solidFill>
                <a:prstClr val="black"/>
              </a:solidFill>
              <a:effectLst/>
              <a:uLnTx/>
              <a:uFillTx/>
              <a:latin typeface="Comic Sans MS"/>
              <a:ea typeface="+mn-ea"/>
              <a:cs typeface="+mn-cs"/>
            </a:endParaRPr>
          </a:p>
        </p:txBody>
      </p:sp>
      <p:pic>
        <p:nvPicPr>
          <p:cNvPr id="4" name="Picture 3">
            <a:extLst>
              <a:ext uri="{FF2B5EF4-FFF2-40B4-BE49-F238E27FC236}">
                <a16:creationId xmlns:a16="http://schemas.microsoft.com/office/drawing/2014/main" id="{0B91CFF7-4305-F2AD-7B8F-FC8A128F8DAF}"/>
              </a:ext>
            </a:extLst>
          </p:cNvPr>
          <p:cNvPicPr>
            <a:picLocks noChangeAspect="1"/>
          </p:cNvPicPr>
          <p:nvPr/>
        </p:nvPicPr>
        <p:blipFill>
          <a:blip r:embed="rId2"/>
          <a:stretch>
            <a:fillRect/>
          </a:stretch>
        </p:blipFill>
        <p:spPr>
          <a:xfrm>
            <a:off x="7431661" y="308707"/>
            <a:ext cx="4286498" cy="1739168"/>
          </a:xfrm>
          <a:prstGeom prst="rect">
            <a:avLst/>
          </a:prstGeom>
        </p:spPr>
      </p:pic>
      <p:sp>
        <p:nvSpPr>
          <p:cNvPr id="2" name="TextBox 1">
            <a:extLst>
              <a:ext uri="{FF2B5EF4-FFF2-40B4-BE49-F238E27FC236}">
                <a16:creationId xmlns:a16="http://schemas.microsoft.com/office/drawing/2014/main" id="{22D3B0B5-B12D-D2F4-9AE7-C068303427C3}"/>
              </a:ext>
            </a:extLst>
          </p:cNvPr>
          <p:cNvSpPr txBox="1"/>
          <p:nvPr/>
        </p:nvSpPr>
        <p:spPr>
          <a:xfrm>
            <a:off x="716784" y="5672119"/>
            <a:ext cx="11001375" cy="584775"/>
          </a:xfrm>
          <a:prstGeom prst="rect">
            <a:avLst/>
          </a:prstGeom>
          <a:solidFill>
            <a:schemeClr val="accent1">
              <a:lumMod val="20000"/>
              <a:lumOff val="80000"/>
            </a:schemeClr>
          </a:solidFill>
        </p:spPr>
        <p:txBody>
          <a:bodyPr wrap="square" rtlCol="0">
            <a:spAutoFit/>
          </a:bodyPr>
          <a:lstStyle/>
          <a:p>
            <a:r>
              <a:rPr lang="en-GB" sz="3200" dirty="0"/>
              <a:t>Developing </a:t>
            </a:r>
            <a:r>
              <a:rPr lang="en-GB" sz="3200" dirty="0">
                <a:solidFill>
                  <a:srgbClr val="FF0000"/>
                </a:solidFill>
              </a:rPr>
              <a:t>financial capability </a:t>
            </a:r>
            <a:r>
              <a:rPr lang="en-GB" sz="3200" dirty="0"/>
              <a:t>for our young people</a:t>
            </a:r>
          </a:p>
        </p:txBody>
      </p:sp>
      <p:sp>
        <p:nvSpPr>
          <p:cNvPr id="5" name="Arrow: Down 4">
            <a:extLst>
              <a:ext uri="{FF2B5EF4-FFF2-40B4-BE49-F238E27FC236}">
                <a16:creationId xmlns:a16="http://schemas.microsoft.com/office/drawing/2014/main" id="{AD606D5F-DB2B-5716-B15C-A070C2E9D2E9}"/>
              </a:ext>
            </a:extLst>
          </p:cNvPr>
          <p:cNvSpPr/>
          <p:nvPr/>
        </p:nvSpPr>
        <p:spPr>
          <a:xfrm>
            <a:off x="5619750" y="4814906"/>
            <a:ext cx="476250" cy="676275"/>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21155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9734E4A-91B0-D2FB-6149-FB71FC9BEBA6}"/>
              </a:ext>
            </a:extLst>
          </p:cNvPr>
          <p:cNvPicPr>
            <a:picLocks noChangeAspect="1"/>
          </p:cNvPicPr>
          <p:nvPr/>
        </p:nvPicPr>
        <p:blipFill>
          <a:blip r:embed="rId2"/>
          <a:stretch>
            <a:fillRect/>
          </a:stretch>
        </p:blipFill>
        <p:spPr>
          <a:xfrm>
            <a:off x="713624" y="409153"/>
            <a:ext cx="10764752" cy="6039693"/>
          </a:xfrm>
          <a:prstGeom prst="rect">
            <a:avLst/>
          </a:prstGeom>
        </p:spPr>
      </p:pic>
    </p:spTree>
    <p:extLst>
      <p:ext uri="{BB962C8B-B14F-4D97-AF65-F5344CB8AC3E}">
        <p14:creationId xmlns:p14="http://schemas.microsoft.com/office/powerpoint/2010/main" val="16323856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2D47C3-6465-BD26-36FB-E9A6F267CB4B}"/>
            </a:ext>
          </a:extLst>
        </p:cNvPr>
        <p:cNvGrpSpPr/>
        <p:nvPr/>
      </p:nvGrpSpPr>
      <p:grpSpPr>
        <a:xfrm>
          <a:off x="0" y="0"/>
          <a:ext cx="0" cy="0"/>
          <a:chOff x="0" y="0"/>
          <a:chExt cx="0" cy="0"/>
        </a:xfrm>
      </p:grpSpPr>
      <p:pic>
        <p:nvPicPr>
          <p:cNvPr id="7" name="Picture 6" descr="A purple and white chart&#10;&#10;Description automatically generated">
            <a:extLst>
              <a:ext uri="{FF2B5EF4-FFF2-40B4-BE49-F238E27FC236}">
                <a16:creationId xmlns:a16="http://schemas.microsoft.com/office/drawing/2014/main" id="{7AABDEDC-C5B0-3FB9-595A-624E32E4D572}"/>
              </a:ext>
            </a:extLst>
          </p:cNvPr>
          <p:cNvPicPr>
            <a:picLocks noChangeAspect="1"/>
          </p:cNvPicPr>
          <p:nvPr/>
        </p:nvPicPr>
        <p:blipFill>
          <a:blip r:embed="rId2"/>
          <a:stretch>
            <a:fillRect/>
          </a:stretch>
        </p:blipFill>
        <p:spPr>
          <a:xfrm>
            <a:off x="8314107" y="1123527"/>
            <a:ext cx="3211847" cy="4604800"/>
          </a:xfrm>
          <a:prstGeom prst="rect">
            <a:avLst/>
          </a:prstGeom>
        </p:spPr>
      </p:pic>
      <p:pic>
        <p:nvPicPr>
          <p:cNvPr id="3" name="Picture 2" descr="A blue and white chart with text&#10;&#10;Description automatically generated">
            <a:extLst>
              <a:ext uri="{FF2B5EF4-FFF2-40B4-BE49-F238E27FC236}">
                <a16:creationId xmlns:a16="http://schemas.microsoft.com/office/drawing/2014/main" id="{57C80CA6-D950-03B5-5C97-FAC77AEFC39A}"/>
              </a:ext>
            </a:extLst>
          </p:cNvPr>
          <p:cNvPicPr>
            <a:picLocks noChangeAspect="1"/>
          </p:cNvPicPr>
          <p:nvPr/>
        </p:nvPicPr>
        <p:blipFill>
          <a:blip r:embed="rId3"/>
          <a:stretch>
            <a:fillRect/>
          </a:stretch>
        </p:blipFill>
        <p:spPr>
          <a:xfrm>
            <a:off x="637267" y="1123527"/>
            <a:ext cx="3326967" cy="4604800"/>
          </a:xfrm>
          <a:prstGeom prst="rect">
            <a:avLst/>
          </a:prstGeom>
        </p:spPr>
      </p:pic>
      <p:pic>
        <p:nvPicPr>
          <p:cNvPr id="5" name="Picture 4" descr="A green and white chart&#10;&#10;Description automatically generated">
            <a:extLst>
              <a:ext uri="{FF2B5EF4-FFF2-40B4-BE49-F238E27FC236}">
                <a16:creationId xmlns:a16="http://schemas.microsoft.com/office/drawing/2014/main" id="{83BF93CE-EA5A-FAA6-68FF-6257AEFE409B}"/>
              </a:ext>
            </a:extLst>
          </p:cNvPr>
          <p:cNvPicPr>
            <a:picLocks noChangeAspect="1"/>
          </p:cNvPicPr>
          <p:nvPr/>
        </p:nvPicPr>
        <p:blipFill>
          <a:blip r:embed="rId4"/>
          <a:stretch>
            <a:fillRect/>
          </a:stretch>
        </p:blipFill>
        <p:spPr>
          <a:xfrm>
            <a:off x="4510223" y="1123527"/>
            <a:ext cx="3257895" cy="4604800"/>
          </a:xfrm>
          <a:prstGeom prst="rect">
            <a:avLst/>
          </a:prstGeom>
        </p:spPr>
      </p:pic>
      <p:sp>
        <p:nvSpPr>
          <p:cNvPr id="8" name="TextBox 7">
            <a:extLst>
              <a:ext uri="{FF2B5EF4-FFF2-40B4-BE49-F238E27FC236}">
                <a16:creationId xmlns:a16="http://schemas.microsoft.com/office/drawing/2014/main" id="{F460A62D-1B02-B706-9BB7-5357A8421C6A}"/>
              </a:ext>
            </a:extLst>
          </p:cNvPr>
          <p:cNvSpPr txBox="1"/>
          <p:nvPr/>
        </p:nvSpPr>
        <p:spPr>
          <a:xfrm>
            <a:off x="1962149" y="542925"/>
            <a:ext cx="164782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omic Sans MS"/>
                <a:ea typeface="+mn-ea"/>
                <a:cs typeface="+mn-cs"/>
              </a:rPr>
              <a:t>KS1</a:t>
            </a:r>
          </a:p>
        </p:txBody>
      </p:sp>
      <p:sp>
        <p:nvSpPr>
          <p:cNvPr id="9" name="TextBox 8">
            <a:extLst>
              <a:ext uri="{FF2B5EF4-FFF2-40B4-BE49-F238E27FC236}">
                <a16:creationId xmlns:a16="http://schemas.microsoft.com/office/drawing/2014/main" id="{7C5B437D-E7D1-BC9B-4F57-D96035EA184B}"/>
              </a:ext>
            </a:extLst>
          </p:cNvPr>
          <p:cNvSpPr txBox="1"/>
          <p:nvPr/>
        </p:nvSpPr>
        <p:spPr>
          <a:xfrm>
            <a:off x="5824537" y="542925"/>
            <a:ext cx="185261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omic Sans MS"/>
                <a:ea typeface="+mn-ea"/>
                <a:cs typeface="+mn-cs"/>
              </a:rPr>
              <a:t>LKS2 </a:t>
            </a:r>
          </a:p>
        </p:txBody>
      </p:sp>
      <p:sp>
        <p:nvSpPr>
          <p:cNvPr id="10" name="TextBox 9">
            <a:extLst>
              <a:ext uri="{FF2B5EF4-FFF2-40B4-BE49-F238E27FC236}">
                <a16:creationId xmlns:a16="http://schemas.microsoft.com/office/drawing/2014/main" id="{D8F1F799-0163-EEE8-1923-300ED30F218D}"/>
              </a:ext>
            </a:extLst>
          </p:cNvPr>
          <p:cNvSpPr txBox="1"/>
          <p:nvPr/>
        </p:nvSpPr>
        <p:spPr>
          <a:xfrm>
            <a:off x="9625013" y="542925"/>
            <a:ext cx="211931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omic Sans MS"/>
                <a:ea typeface="+mn-ea"/>
                <a:cs typeface="+mn-cs"/>
              </a:rPr>
              <a:t>UKS2</a:t>
            </a:r>
          </a:p>
        </p:txBody>
      </p:sp>
      <p:sp>
        <p:nvSpPr>
          <p:cNvPr id="2" name="TextBox 1">
            <a:extLst>
              <a:ext uri="{FF2B5EF4-FFF2-40B4-BE49-F238E27FC236}">
                <a16:creationId xmlns:a16="http://schemas.microsoft.com/office/drawing/2014/main" id="{D0EF4892-B993-126E-2928-F0E242E0FC5F}"/>
              </a:ext>
            </a:extLst>
          </p:cNvPr>
          <p:cNvSpPr txBox="1"/>
          <p:nvPr/>
        </p:nvSpPr>
        <p:spPr>
          <a:xfrm>
            <a:off x="3838575" y="135493"/>
            <a:ext cx="5310188" cy="369332"/>
          </a:xfrm>
          <a:prstGeom prst="rect">
            <a:avLst/>
          </a:prstGeom>
          <a:noFill/>
        </p:spPr>
        <p:txBody>
          <a:bodyPr wrap="square" rtlCol="0">
            <a:spAutoFit/>
          </a:bodyPr>
          <a:lstStyle/>
          <a:p>
            <a:r>
              <a:rPr lang="en-GB" dirty="0"/>
              <a:t>Financial Education Planning Frameworks</a:t>
            </a:r>
          </a:p>
        </p:txBody>
      </p:sp>
    </p:spTree>
    <p:extLst>
      <p:ext uri="{BB962C8B-B14F-4D97-AF65-F5344CB8AC3E}">
        <p14:creationId xmlns:p14="http://schemas.microsoft.com/office/powerpoint/2010/main" val="33644519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08AE510C-99DB-CCF2-5214-AD3820B10315}"/>
              </a:ext>
            </a:extLst>
          </p:cNvPr>
          <p:cNvSpPr txBox="1"/>
          <p:nvPr/>
        </p:nvSpPr>
        <p:spPr>
          <a:xfrm>
            <a:off x="1962149" y="542925"/>
            <a:ext cx="164782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omic Sans MS"/>
                <a:ea typeface="+mn-ea"/>
                <a:cs typeface="+mn-cs"/>
              </a:rPr>
              <a:t>KS1</a:t>
            </a:r>
          </a:p>
        </p:txBody>
      </p:sp>
      <p:pic>
        <p:nvPicPr>
          <p:cNvPr id="3" name="Picture 2" descr="A blue and white chart with text&#10;&#10;Description automatically generated">
            <a:extLst>
              <a:ext uri="{FF2B5EF4-FFF2-40B4-BE49-F238E27FC236}">
                <a16:creationId xmlns:a16="http://schemas.microsoft.com/office/drawing/2014/main" id="{12851948-25A1-5B6D-33F4-E8A6AA8D0DD6}"/>
              </a:ext>
            </a:extLst>
          </p:cNvPr>
          <p:cNvPicPr>
            <a:picLocks noChangeAspect="1"/>
          </p:cNvPicPr>
          <p:nvPr/>
        </p:nvPicPr>
        <p:blipFill>
          <a:blip r:embed="rId2"/>
          <a:stretch>
            <a:fillRect/>
          </a:stretch>
        </p:blipFill>
        <p:spPr>
          <a:xfrm>
            <a:off x="413888" y="1047327"/>
            <a:ext cx="3326967" cy="4604800"/>
          </a:xfrm>
          <a:prstGeom prst="rect">
            <a:avLst/>
          </a:prstGeom>
        </p:spPr>
      </p:pic>
      <p:pic>
        <p:nvPicPr>
          <p:cNvPr id="6" name="Picture 2" descr="Magnifying Glass Clip Art at Clker.com - vector clip art online, royalty  free &amp; public domain">
            <a:extLst>
              <a:ext uri="{FF2B5EF4-FFF2-40B4-BE49-F238E27FC236}">
                <a16:creationId xmlns:a16="http://schemas.microsoft.com/office/drawing/2014/main" id="{4DBEECF7-54E5-64EB-E041-D27DF7B064A9}"/>
              </a:ext>
            </a:extLst>
          </p:cNvPr>
          <p:cNvPicPr>
            <a:picLocks noChangeAspect="1" noChangeArrowheads="1"/>
          </p:cNvPicPr>
          <p:nvPr/>
        </p:nvPicPr>
        <p:blipFill>
          <a:blip r:embed="rId3">
            <a:alphaModFix amt="35000"/>
            <a:extLst>
              <a:ext uri="{28A0092B-C50C-407E-A947-70E740481C1C}">
                <a14:useLocalDpi xmlns:a14="http://schemas.microsoft.com/office/drawing/2010/main" val="0"/>
              </a:ext>
            </a:extLst>
          </a:blip>
          <a:srcRect/>
          <a:stretch>
            <a:fillRect/>
          </a:stretch>
        </p:blipFill>
        <p:spPr bwMode="auto">
          <a:xfrm>
            <a:off x="413888" y="4991539"/>
            <a:ext cx="2164557" cy="2150128"/>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25B9F7B8-075F-5762-E160-E8F182DD1826}"/>
              </a:ext>
            </a:extLst>
          </p:cNvPr>
          <p:cNvPicPr>
            <a:picLocks noChangeAspect="1"/>
          </p:cNvPicPr>
          <p:nvPr/>
        </p:nvPicPr>
        <p:blipFill>
          <a:blip r:embed="rId4"/>
          <a:srcRect r="6982"/>
          <a:stretch/>
        </p:blipFill>
        <p:spPr>
          <a:xfrm>
            <a:off x="3976767" y="827829"/>
            <a:ext cx="7801345" cy="1067646"/>
          </a:xfrm>
          <a:prstGeom prst="rect">
            <a:avLst/>
          </a:prstGeom>
        </p:spPr>
      </p:pic>
      <p:pic>
        <p:nvPicPr>
          <p:cNvPr id="11" name="Picture 10">
            <a:extLst>
              <a:ext uri="{FF2B5EF4-FFF2-40B4-BE49-F238E27FC236}">
                <a16:creationId xmlns:a16="http://schemas.microsoft.com/office/drawing/2014/main" id="{B8173BE7-2B1C-5DD1-2A90-D713CE9547C0}"/>
              </a:ext>
            </a:extLst>
          </p:cNvPr>
          <p:cNvPicPr>
            <a:picLocks noChangeAspect="1"/>
          </p:cNvPicPr>
          <p:nvPr/>
        </p:nvPicPr>
        <p:blipFill>
          <a:blip r:embed="rId5"/>
          <a:stretch>
            <a:fillRect/>
          </a:stretch>
        </p:blipFill>
        <p:spPr>
          <a:xfrm>
            <a:off x="4011813" y="2309045"/>
            <a:ext cx="7766300" cy="691329"/>
          </a:xfrm>
          <a:prstGeom prst="rect">
            <a:avLst/>
          </a:prstGeom>
        </p:spPr>
      </p:pic>
    </p:spTree>
    <p:extLst>
      <p:ext uri="{BB962C8B-B14F-4D97-AF65-F5344CB8AC3E}">
        <p14:creationId xmlns:p14="http://schemas.microsoft.com/office/powerpoint/2010/main" val="460465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424695-76EA-7F3E-FF30-24FEE135D950}"/>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0EC6F463-7A3C-6AF2-282E-B9D6B516C4A9}"/>
              </a:ext>
            </a:extLst>
          </p:cNvPr>
          <p:cNvSpPr txBox="1"/>
          <p:nvPr/>
        </p:nvSpPr>
        <p:spPr>
          <a:xfrm>
            <a:off x="701240" y="445502"/>
            <a:ext cx="164782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omic Sans MS"/>
                <a:ea typeface="+mn-ea"/>
                <a:cs typeface="+mn-cs"/>
              </a:rPr>
              <a:t>KS1</a:t>
            </a:r>
          </a:p>
        </p:txBody>
      </p:sp>
      <p:pic>
        <p:nvPicPr>
          <p:cNvPr id="6" name="Picture 2" descr="Magnifying Glass Clip Art at Clker.com - vector clip art online, royalty  free &amp; public domain">
            <a:extLst>
              <a:ext uri="{FF2B5EF4-FFF2-40B4-BE49-F238E27FC236}">
                <a16:creationId xmlns:a16="http://schemas.microsoft.com/office/drawing/2014/main" id="{782330C9-D4BE-BD62-28AB-5B14A79D51C9}"/>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a:stretch>
            <a:fillRect/>
          </a:stretch>
        </p:blipFill>
        <p:spPr bwMode="auto">
          <a:xfrm>
            <a:off x="515077" y="177403"/>
            <a:ext cx="1662111" cy="165103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29728C1E-A4F1-A8B3-6CA9-6B5E0E5E81A7}"/>
              </a:ext>
            </a:extLst>
          </p:cNvPr>
          <p:cNvPicPr>
            <a:picLocks noChangeAspect="1"/>
          </p:cNvPicPr>
          <p:nvPr/>
        </p:nvPicPr>
        <p:blipFill>
          <a:blip r:embed="rId3"/>
          <a:stretch>
            <a:fillRect/>
          </a:stretch>
        </p:blipFill>
        <p:spPr>
          <a:xfrm>
            <a:off x="4642666" y="445502"/>
            <a:ext cx="7333237" cy="933510"/>
          </a:xfrm>
          <a:prstGeom prst="rect">
            <a:avLst/>
          </a:prstGeom>
        </p:spPr>
      </p:pic>
      <p:pic>
        <p:nvPicPr>
          <p:cNvPr id="4" name="Picture 3">
            <a:extLst>
              <a:ext uri="{FF2B5EF4-FFF2-40B4-BE49-F238E27FC236}">
                <a16:creationId xmlns:a16="http://schemas.microsoft.com/office/drawing/2014/main" id="{85A83027-ECED-3619-553C-557F4B2BBDB3}"/>
              </a:ext>
            </a:extLst>
          </p:cNvPr>
          <p:cNvPicPr>
            <a:picLocks noChangeAspect="1"/>
          </p:cNvPicPr>
          <p:nvPr/>
        </p:nvPicPr>
        <p:blipFill>
          <a:blip r:embed="rId4"/>
          <a:stretch>
            <a:fillRect/>
          </a:stretch>
        </p:blipFill>
        <p:spPr>
          <a:xfrm>
            <a:off x="139692" y="2096533"/>
            <a:ext cx="11590547" cy="3155020"/>
          </a:xfrm>
          <a:prstGeom prst="rect">
            <a:avLst/>
          </a:prstGeom>
        </p:spPr>
      </p:pic>
    </p:spTree>
    <p:extLst>
      <p:ext uri="{BB962C8B-B14F-4D97-AF65-F5344CB8AC3E}">
        <p14:creationId xmlns:p14="http://schemas.microsoft.com/office/powerpoint/2010/main" val="3884468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0273B0-382F-44E6-0700-C10A4C3496A9}"/>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6A5C2CC7-7122-9001-E1CC-04110B273DC9}"/>
              </a:ext>
            </a:extLst>
          </p:cNvPr>
          <p:cNvSpPr txBox="1"/>
          <p:nvPr/>
        </p:nvSpPr>
        <p:spPr>
          <a:xfrm>
            <a:off x="701240" y="445502"/>
            <a:ext cx="164782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omic Sans MS"/>
                <a:ea typeface="+mn-ea"/>
                <a:cs typeface="+mn-cs"/>
              </a:rPr>
              <a:t>KS1</a:t>
            </a:r>
          </a:p>
        </p:txBody>
      </p:sp>
      <p:pic>
        <p:nvPicPr>
          <p:cNvPr id="6" name="Picture 2" descr="Magnifying Glass Clip Art at Clker.com - vector clip art online, royalty  free &amp; public domain">
            <a:extLst>
              <a:ext uri="{FF2B5EF4-FFF2-40B4-BE49-F238E27FC236}">
                <a16:creationId xmlns:a16="http://schemas.microsoft.com/office/drawing/2014/main" id="{8E6283C9-BC50-6A5A-2CED-5B0087BFA7DB}"/>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a:stretch>
            <a:fillRect/>
          </a:stretch>
        </p:blipFill>
        <p:spPr bwMode="auto">
          <a:xfrm>
            <a:off x="515077" y="177403"/>
            <a:ext cx="1662111" cy="165103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68F6450E-722C-F65A-53C2-69F8CA5E3A77}"/>
              </a:ext>
            </a:extLst>
          </p:cNvPr>
          <p:cNvPicPr>
            <a:picLocks noChangeAspect="1"/>
          </p:cNvPicPr>
          <p:nvPr/>
        </p:nvPicPr>
        <p:blipFill>
          <a:blip r:embed="rId3"/>
          <a:stretch>
            <a:fillRect/>
          </a:stretch>
        </p:blipFill>
        <p:spPr>
          <a:xfrm>
            <a:off x="4642666" y="445502"/>
            <a:ext cx="7333237" cy="933510"/>
          </a:xfrm>
          <a:prstGeom prst="rect">
            <a:avLst/>
          </a:prstGeom>
        </p:spPr>
      </p:pic>
      <p:pic>
        <p:nvPicPr>
          <p:cNvPr id="3" name="Picture 2">
            <a:extLst>
              <a:ext uri="{FF2B5EF4-FFF2-40B4-BE49-F238E27FC236}">
                <a16:creationId xmlns:a16="http://schemas.microsoft.com/office/drawing/2014/main" id="{82349D1A-64C4-C97B-9DD1-1B9ADBCC701A}"/>
              </a:ext>
            </a:extLst>
          </p:cNvPr>
          <p:cNvPicPr>
            <a:picLocks noChangeAspect="1"/>
          </p:cNvPicPr>
          <p:nvPr/>
        </p:nvPicPr>
        <p:blipFill>
          <a:blip r:embed="rId4"/>
          <a:stretch>
            <a:fillRect/>
          </a:stretch>
        </p:blipFill>
        <p:spPr>
          <a:xfrm>
            <a:off x="413515" y="2269356"/>
            <a:ext cx="11364969" cy="3461248"/>
          </a:xfrm>
          <a:prstGeom prst="rect">
            <a:avLst/>
          </a:prstGeom>
        </p:spPr>
      </p:pic>
    </p:spTree>
    <p:extLst>
      <p:ext uri="{BB962C8B-B14F-4D97-AF65-F5344CB8AC3E}">
        <p14:creationId xmlns:p14="http://schemas.microsoft.com/office/powerpoint/2010/main" val="41543518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B9CC85-0283-74ED-48D2-11958DAEB7D3}"/>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F2E3E9CA-A124-0E33-4DA2-8A68DB9099B6}"/>
              </a:ext>
            </a:extLst>
          </p:cNvPr>
          <p:cNvSpPr txBox="1"/>
          <p:nvPr/>
        </p:nvSpPr>
        <p:spPr>
          <a:xfrm>
            <a:off x="701240" y="445502"/>
            <a:ext cx="164782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omic Sans MS"/>
                <a:ea typeface="+mn-ea"/>
                <a:cs typeface="+mn-cs"/>
              </a:rPr>
              <a:t>KS1</a:t>
            </a:r>
          </a:p>
        </p:txBody>
      </p:sp>
      <p:pic>
        <p:nvPicPr>
          <p:cNvPr id="6" name="Picture 2" descr="Magnifying Glass Clip Art at Clker.com - vector clip art online, royalty  free &amp; public domain">
            <a:extLst>
              <a:ext uri="{FF2B5EF4-FFF2-40B4-BE49-F238E27FC236}">
                <a16:creationId xmlns:a16="http://schemas.microsoft.com/office/drawing/2014/main" id="{1A380377-CEF5-2854-C4A0-8213869C43C7}"/>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a:stretch>
            <a:fillRect/>
          </a:stretch>
        </p:blipFill>
        <p:spPr bwMode="auto">
          <a:xfrm>
            <a:off x="515077" y="177403"/>
            <a:ext cx="1662111" cy="165103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EDAD2067-C31A-2499-EFE6-829B4FE8204B}"/>
              </a:ext>
            </a:extLst>
          </p:cNvPr>
          <p:cNvPicPr>
            <a:picLocks noChangeAspect="1"/>
          </p:cNvPicPr>
          <p:nvPr/>
        </p:nvPicPr>
        <p:blipFill>
          <a:blip r:embed="rId3"/>
          <a:stretch>
            <a:fillRect/>
          </a:stretch>
        </p:blipFill>
        <p:spPr>
          <a:xfrm>
            <a:off x="4642666" y="445502"/>
            <a:ext cx="7333237" cy="933510"/>
          </a:xfrm>
          <a:prstGeom prst="rect">
            <a:avLst/>
          </a:prstGeom>
        </p:spPr>
      </p:pic>
      <p:pic>
        <p:nvPicPr>
          <p:cNvPr id="4" name="Picture 3">
            <a:extLst>
              <a:ext uri="{FF2B5EF4-FFF2-40B4-BE49-F238E27FC236}">
                <a16:creationId xmlns:a16="http://schemas.microsoft.com/office/drawing/2014/main" id="{2E53B457-C407-CC9B-C35A-953C5240FD62}"/>
              </a:ext>
            </a:extLst>
          </p:cNvPr>
          <p:cNvPicPr>
            <a:picLocks noChangeAspect="1"/>
          </p:cNvPicPr>
          <p:nvPr/>
        </p:nvPicPr>
        <p:blipFill>
          <a:blip r:embed="rId4"/>
          <a:stretch>
            <a:fillRect/>
          </a:stretch>
        </p:blipFill>
        <p:spPr>
          <a:xfrm>
            <a:off x="151698" y="2251733"/>
            <a:ext cx="11575844" cy="3453022"/>
          </a:xfrm>
          <a:prstGeom prst="rect">
            <a:avLst/>
          </a:prstGeom>
        </p:spPr>
      </p:pic>
    </p:spTree>
    <p:extLst>
      <p:ext uri="{BB962C8B-B14F-4D97-AF65-F5344CB8AC3E}">
        <p14:creationId xmlns:p14="http://schemas.microsoft.com/office/powerpoint/2010/main" val="220357553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F33760-9138-877B-99FB-156BDAC25A13}"/>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953B4631-24C9-A9FB-ADCC-28783C741A49}"/>
              </a:ext>
            </a:extLst>
          </p:cNvPr>
          <p:cNvSpPr txBox="1"/>
          <p:nvPr/>
        </p:nvSpPr>
        <p:spPr>
          <a:xfrm>
            <a:off x="701240" y="445502"/>
            <a:ext cx="164782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omic Sans MS"/>
                <a:ea typeface="+mn-ea"/>
                <a:cs typeface="+mn-cs"/>
              </a:rPr>
              <a:t>KS1</a:t>
            </a:r>
          </a:p>
        </p:txBody>
      </p:sp>
      <p:pic>
        <p:nvPicPr>
          <p:cNvPr id="6" name="Picture 2" descr="Magnifying Glass Clip Art at Clker.com - vector clip art online, royalty  free &amp; public domain">
            <a:extLst>
              <a:ext uri="{FF2B5EF4-FFF2-40B4-BE49-F238E27FC236}">
                <a16:creationId xmlns:a16="http://schemas.microsoft.com/office/drawing/2014/main" id="{59B7DA18-2491-E515-D435-8D6C91E0F507}"/>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a:stretch>
            <a:fillRect/>
          </a:stretch>
        </p:blipFill>
        <p:spPr bwMode="auto">
          <a:xfrm>
            <a:off x="515077" y="177403"/>
            <a:ext cx="1662111" cy="165103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01FA1458-30C7-E48B-5761-19F83C3955A4}"/>
              </a:ext>
            </a:extLst>
          </p:cNvPr>
          <p:cNvPicPr>
            <a:picLocks noChangeAspect="1"/>
          </p:cNvPicPr>
          <p:nvPr/>
        </p:nvPicPr>
        <p:blipFill>
          <a:blip r:embed="rId3"/>
          <a:stretch>
            <a:fillRect/>
          </a:stretch>
        </p:blipFill>
        <p:spPr>
          <a:xfrm>
            <a:off x="4642666" y="445502"/>
            <a:ext cx="7333237" cy="933510"/>
          </a:xfrm>
          <a:prstGeom prst="rect">
            <a:avLst/>
          </a:prstGeom>
        </p:spPr>
      </p:pic>
      <p:pic>
        <p:nvPicPr>
          <p:cNvPr id="3" name="Picture 2">
            <a:extLst>
              <a:ext uri="{FF2B5EF4-FFF2-40B4-BE49-F238E27FC236}">
                <a16:creationId xmlns:a16="http://schemas.microsoft.com/office/drawing/2014/main" id="{780F7202-102A-2DC0-C24A-7B3F53E8E6CF}"/>
              </a:ext>
            </a:extLst>
          </p:cNvPr>
          <p:cNvPicPr>
            <a:picLocks noChangeAspect="1"/>
          </p:cNvPicPr>
          <p:nvPr/>
        </p:nvPicPr>
        <p:blipFill>
          <a:blip r:embed="rId4"/>
          <a:stretch>
            <a:fillRect/>
          </a:stretch>
        </p:blipFill>
        <p:spPr>
          <a:xfrm>
            <a:off x="286450" y="2364954"/>
            <a:ext cx="11336615" cy="2877095"/>
          </a:xfrm>
          <a:prstGeom prst="rect">
            <a:avLst/>
          </a:prstGeom>
        </p:spPr>
      </p:pic>
    </p:spTree>
    <p:extLst>
      <p:ext uri="{BB962C8B-B14F-4D97-AF65-F5344CB8AC3E}">
        <p14:creationId xmlns:p14="http://schemas.microsoft.com/office/powerpoint/2010/main" val="41798263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3087D6-7E00-63A9-5C73-E1CABD9C8224}"/>
            </a:ext>
          </a:extLst>
        </p:cNvPr>
        <p:cNvGrpSpPr/>
        <p:nvPr/>
      </p:nvGrpSpPr>
      <p:grpSpPr>
        <a:xfrm>
          <a:off x="0" y="0"/>
          <a:ext cx="0" cy="0"/>
          <a:chOff x="0" y="0"/>
          <a:chExt cx="0" cy="0"/>
        </a:xfrm>
      </p:grpSpPr>
      <p:pic>
        <p:nvPicPr>
          <p:cNvPr id="7" name="Picture 6" descr="A purple and white chart&#10;&#10;Description automatically generated">
            <a:extLst>
              <a:ext uri="{FF2B5EF4-FFF2-40B4-BE49-F238E27FC236}">
                <a16:creationId xmlns:a16="http://schemas.microsoft.com/office/drawing/2014/main" id="{24D67111-DEBB-D68D-8C20-B03642B111FD}"/>
              </a:ext>
            </a:extLst>
          </p:cNvPr>
          <p:cNvPicPr>
            <a:picLocks noChangeAspect="1"/>
          </p:cNvPicPr>
          <p:nvPr/>
        </p:nvPicPr>
        <p:blipFill>
          <a:blip r:embed="rId2"/>
          <a:stretch>
            <a:fillRect/>
          </a:stretch>
        </p:blipFill>
        <p:spPr>
          <a:xfrm>
            <a:off x="8314107" y="1123527"/>
            <a:ext cx="3211847" cy="4604800"/>
          </a:xfrm>
          <a:prstGeom prst="rect">
            <a:avLst/>
          </a:prstGeom>
        </p:spPr>
      </p:pic>
      <p:pic>
        <p:nvPicPr>
          <p:cNvPr id="3" name="Picture 2" descr="A blue and white chart with text&#10;&#10;Description automatically generated">
            <a:extLst>
              <a:ext uri="{FF2B5EF4-FFF2-40B4-BE49-F238E27FC236}">
                <a16:creationId xmlns:a16="http://schemas.microsoft.com/office/drawing/2014/main" id="{2C8ED4F3-4ECA-B10F-C2F0-787FE3E042B2}"/>
              </a:ext>
            </a:extLst>
          </p:cNvPr>
          <p:cNvPicPr>
            <a:picLocks noChangeAspect="1"/>
          </p:cNvPicPr>
          <p:nvPr/>
        </p:nvPicPr>
        <p:blipFill>
          <a:blip r:embed="rId3"/>
          <a:stretch>
            <a:fillRect/>
          </a:stretch>
        </p:blipFill>
        <p:spPr>
          <a:xfrm>
            <a:off x="637267" y="1123527"/>
            <a:ext cx="3326967" cy="4604800"/>
          </a:xfrm>
          <a:prstGeom prst="rect">
            <a:avLst/>
          </a:prstGeom>
        </p:spPr>
      </p:pic>
      <p:pic>
        <p:nvPicPr>
          <p:cNvPr id="5" name="Picture 4" descr="A green and white chart&#10;&#10;Description automatically generated">
            <a:extLst>
              <a:ext uri="{FF2B5EF4-FFF2-40B4-BE49-F238E27FC236}">
                <a16:creationId xmlns:a16="http://schemas.microsoft.com/office/drawing/2014/main" id="{E4B76E35-0808-A12C-43E7-8C932889C060}"/>
              </a:ext>
            </a:extLst>
          </p:cNvPr>
          <p:cNvPicPr>
            <a:picLocks noChangeAspect="1"/>
          </p:cNvPicPr>
          <p:nvPr/>
        </p:nvPicPr>
        <p:blipFill>
          <a:blip r:embed="rId4"/>
          <a:stretch>
            <a:fillRect/>
          </a:stretch>
        </p:blipFill>
        <p:spPr>
          <a:xfrm>
            <a:off x="4510223" y="1123527"/>
            <a:ext cx="3257895" cy="4604800"/>
          </a:xfrm>
          <a:prstGeom prst="rect">
            <a:avLst/>
          </a:prstGeom>
        </p:spPr>
      </p:pic>
      <p:sp>
        <p:nvSpPr>
          <p:cNvPr id="8" name="TextBox 7">
            <a:extLst>
              <a:ext uri="{FF2B5EF4-FFF2-40B4-BE49-F238E27FC236}">
                <a16:creationId xmlns:a16="http://schemas.microsoft.com/office/drawing/2014/main" id="{4D93086D-1A09-411E-6760-5EDD5A22C4BA}"/>
              </a:ext>
            </a:extLst>
          </p:cNvPr>
          <p:cNvSpPr txBox="1"/>
          <p:nvPr/>
        </p:nvSpPr>
        <p:spPr>
          <a:xfrm>
            <a:off x="1962149" y="542925"/>
            <a:ext cx="164782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omic Sans MS"/>
                <a:ea typeface="+mn-ea"/>
                <a:cs typeface="+mn-cs"/>
              </a:rPr>
              <a:t>KS1</a:t>
            </a:r>
          </a:p>
        </p:txBody>
      </p:sp>
      <p:sp>
        <p:nvSpPr>
          <p:cNvPr id="9" name="TextBox 8">
            <a:extLst>
              <a:ext uri="{FF2B5EF4-FFF2-40B4-BE49-F238E27FC236}">
                <a16:creationId xmlns:a16="http://schemas.microsoft.com/office/drawing/2014/main" id="{199DF1F6-40AB-1DD5-7C36-A8E21EF6259A}"/>
              </a:ext>
            </a:extLst>
          </p:cNvPr>
          <p:cNvSpPr txBox="1"/>
          <p:nvPr/>
        </p:nvSpPr>
        <p:spPr>
          <a:xfrm>
            <a:off x="5824537" y="542925"/>
            <a:ext cx="185261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omic Sans MS"/>
                <a:ea typeface="+mn-ea"/>
                <a:cs typeface="+mn-cs"/>
              </a:rPr>
              <a:t>LKS2 </a:t>
            </a:r>
          </a:p>
        </p:txBody>
      </p:sp>
      <p:sp>
        <p:nvSpPr>
          <p:cNvPr id="10" name="TextBox 9">
            <a:extLst>
              <a:ext uri="{FF2B5EF4-FFF2-40B4-BE49-F238E27FC236}">
                <a16:creationId xmlns:a16="http://schemas.microsoft.com/office/drawing/2014/main" id="{B7162A5F-9CA6-C30A-E3B4-FA9611A586E9}"/>
              </a:ext>
            </a:extLst>
          </p:cNvPr>
          <p:cNvSpPr txBox="1"/>
          <p:nvPr/>
        </p:nvSpPr>
        <p:spPr>
          <a:xfrm>
            <a:off x="9625013" y="542925"/>
            <a:ext cx="211931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omic Sans MS"/>
                <a:ea typeface="+mn-ea"/>
                <a:cs typeface="+mn-cs"/>
              </a:rPr>
              <a:t>UKS2</a:t>
            </a:r>
          </a:p>
        </p:txBody>
      </p:sp>
    </p:spTree>
    <p:extLst>
      <p:ext uri="{BB962C8B-B14F-4D97-AF65-F5344CB8AC3E}">
        <p14:creationId xmlns:p14="http://schemas.microsoft.com/office/powerpoint/2010/main" val="295974420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295FEE-142D-0BFF-CE85-D8BBA9BC048C}"/>
            </a:ext>
          </a:extLst>
        </p:cNvPr>
        <p:cNvGrpSpPr/>
        <p:nvPr/>
      </p:nvGrpSpPr>
      <p:grpSpPr>
        <a:xfrm>
          <a:off x="0" y="0"/>
          <a:ext cx="0" cy="0"/>
          <a:chOff x="0" y="0"/>
          <a:chExt cx="0" cy="0"/>
        </a:xfrm>
      </p:grpSpPr>
      <p:sp>
        <p:nvSpPr>
          <p:cNvPr id="10" name="TextBox 9">
            <a:extLst>
              <a:ext uri="{FF2B5EF4-FFF2-40B4-BE49-F238E27FC236}">
                <a16:creationId xmlns:a16="http://schemas.microsoft.com/office/drawing/2014/main" id="{DD6F95E7-2B57-AF56-41B7-6C48AAFD6607}"/>
              </a:ext>
            </a:extLst>
          </p:cNvPr>
          <p:cNvSpPr txBox="1"/>
          <p:nvPr/>
        </p:nvSpPr>
        <p:spPr>
          <a:xfrm>
            <a:off x="776288" y="466725"/>
            <a:ext cx="211931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omic Sans MS"/>
                <a:ea typeface="+mn-ea"/>
                <a:cs typeface="+mn-cs"/>
              </a:rPr>
              <a:t>UKS2</a:t>
            </a:r>
          </a:p>
        </p:txBody>
      </p:sp>
      <p:pic>
        <p:nvPicPr>
          <p:cNvPr id="2" name="Picture 2" descr="Magnifying Glass Clip Art at Clker.com - vector clip art online, royalty  free &amp; public domain">
            <a:extLst>
              <a:ext uri="{FF2B5EF4-FFF2-40B4-BE49-F238E27FC236}">
                <a16:creationId xmlns:a16="http://schemas.microsoft.com/office/drawing/2014/main" id="{965A0690-B80F-7751-9F36-C96A124594B0}"/>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a:stretch>
            <a:fillRect/>
          </a:stretch>
        </p:blipFill>
        <p:spPr bwMode="auto">
          <a:xfrm>
            <a:off x="638902" y="161925"/>
            <a:ext cx="1662111" cy="165103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42B2CC31-A090-EAD9-8E8D-AD1569F248B0}"/>
              </a:ext>
            </a:extLst>
          </p:cNvPr>
          <p:cNvPicPr>
            <a:picLocks noChangeAspect="1"/>
          </p:cNvPicPr>
          <p:nvPr/>
        </p:nvPicPr>
        <p:blipFill>
          <a:blip r:embed="rId3"/>
          <a:stretch>
            <a:fillRect/>
          </a:stretch>
        </p:blipFill>
        <p:spPr>
          <a:xfrm>
            <a:off x="390525" y="2151384"/>
            <a:ext cx="11142690" cy="3392166"/>
          </a:xfrm>
          <a:prstGeom prst="rect">
            <a:avLst/>
          </a:prstGeom>
        </p:spPr>
      </p:pic>
    </p:spTree>
    <p:extLst>
      <p:ext uri="{BB962C8B-B14F-4D97-AF65-F5344CB8AC3E}">
        <p14:creationId xmlns:p14="http://schemas.microsoft.com/office/powerpoint/2010/main" val="42456431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 duck flying in the air&#10;&#10;Description automatically generated">
            <a:extLst>
              <a:ext uri="{FF2B5EF4-FFF2-40B4-BE49-F238E27FC236}">
                <a16:creationId xmlns:a16="http://schemas.microsoft.com/office/drawing/2014/main" id="{13B2451B-3CAC-E773-E9ED-B6A367F665A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677524" y="212735"/>
            <a:ext cx="1057275" cy="1057275"/>
          </a:xfrm>
          <a:prstGeom prst="rect">
            <a:avLst/>
          </a:prstGeom>
          <a:noFill/>
          <a:ln>
            <a:noFill/>
          </a:ln>
        </p:spPr>
      </p:pic>
      <p:pic>
        <p:nvPicPr>
          <p:cNvPr id="4" name="Picture 3">
            <a:extLst>
              <a:ext uri="{FF2B5EF4-FFF2-40B4-BE49-F238E27FC236}">
                <a16:creationId xmlns:a16="http://schemas.microsoft.com/office/drawing/2014/main" id="{B2941DCE-3761-4353-74E3-D95B60DAFB59}"/>
              </a:ext>
            </a:extLst>
          </p:cNvPr>
          <p:cNvPicPr>
            <a:picLocks noChangeAspect="1"/>
          </p:cNvPicPr>
          <p:nvPr/>
        </p:nvPicPr>
        <p:blipFill>
          <a:blip r:embed="rId3"/>
          <a:stretch>
            <a:fillRect/>
          </a:stretch>
        </p:blipFill>
        <p:spPr>
          <a:xfrm>
            <a:off x="457201" y="79385"/>
            <a:ext cx="9896474" cy="6200570"/>
          </a:xfrm>
          <a:prstGeom prst="rect">
            <a:avLst/>
          </a:prstGeom>
        </p:spPr>
      </p:pic>
    </p:spTree>
    <p:extLst>
      <p:ext uri="{BB962C8B-B14F-4D97-AF65-F5344CB8AC3E}">
        <p14:creationId xmlns:p14="http://schemas.microsoft.com/office/powerpoint/2010/main" val="408806972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F63A5D7-A628-AC17-882A-7FF99AB1BF93}"/>
              </a:ext>
            </a:extLst>
          </p:cNvPr>
          <p:cNvPicPr>
            <a:picLocks noChangeAspect="1"/>
          </p:cNvPicPr>
          <p:nvPr/>
        </p:nvPicPr>
        <p:blipFill>
          <a:blip r:embed="rId2"/>
          <a:stretch>
            <a:fillRect/>
          </a:stretch>
        </p:blipFill>
        <p:spPr>
          <a:xfrm>
            <a:off x="2214532" y="0"/>
            <a:ext cx="7762936" cy="6858000"/>
          </a:xfrm>
          <a:prstGeom prst="rect">
            <a:avLst/>
          </a:prstGeom>
        </p:spPr>
      </p:pic>
      <p:sp>
        <p:nvSpPr>
          <p:cNvPr id="2" name="TextBox 1">
            <a:extLst>
              <a:ext uri="{FF2B5EF4-FFF2-40B4-BE49-F238E27FC236}">
                <a16:creationId xmlns:a16="http://schemas.microsoft.com/office/drawing/2014/main" id="{29733C45-76C9-584A-B7E2-6BBC7B8C1309}"/>
              </a:ext>
            </a:extLst>
          </p:cNvPr>
          <p:cNvSpPr txBox="1"/>
          <p:nvPr/>
        </p:nvSpPr>
        <p:spPr>
          <a:xfrm>
            <a:off x="276225" y="428625"/>
            <a:ext cx="1733550" cy="369332"/>
          </a:xfrm>
          <a:prstGeom prst="rect">
            <a:avLst/>
          </a:prstGeom>
          <a:noFill/>
        </p:spPr>
        <p:txBody>
          <a:bodyPr wrap="square" rtlCol="0">
            <a:spAutoFit/>
          </a:bodyPr>
          <a:lstStyle/>
          <a:p>
            <a:r>
              <a:rPr lang="en-GB" dirty="0"/>
              <a:t>Resources</a:t>
            </a:r>
          </a:p>
        </p:txBody>
      </p:sp>
    </p:spTree>
    <p:extLst>
      <p:ext uri="{BB962C8B-B14F-4D97-AF65-F5344CB8AC3E}">
        <p14:creationId xmlns:p14="http://schemas.microsoft.com/office/powerpoint/2010/main" val="323042261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44BAB27-364A-7BFA-F7E6-AFA51AD5B53E}"/>
              </a:ext>
            </a:extLst>
          </p:cNvPr>
          <p:cNvPicPr>
            <a:picLocks noChangeAspect="1"/>
          </p:cNvPicPr>
          <p:nvPr/>
        </p:nvPicPr>
        <p:blipFill>
          <a:blip r:embed="rId2"/>
          <a:stretch>
            <a:fillRect/>
          </a:stretch>
        </p:blipFill>
        <p:spPr>
          <a:xfrm>
            <a:off x="6953250" y="399639"/>
            <a:ext cx="4467511" cy="6420748"/>
          </a:xfrm>
          <a:prstGeom prst="rect">
            <a:avLst/>
          </a:prstGeom>
        </p:spPr>
      </p:pic>
      <p:sp>
        <p:nvSpPr>
          <p:cNvPr id="4" name="TextBox 3">
            <a:extLst>
              <a:ext uri="{FF2B5EF4-FFF2-40B4-BE49-F238E27FC236}">
                <a16:creationId xmlns:a16="http://schemas.microsoft.com/office/drawing/2014/main" id="{4643D5B8-C6C2-24FD-B961-39C24B349AA5}"/>
              </a:ext>
            </a:extLst>
          </p:cNvPr>
          <p:cNvSpPr txBox="1"/>
          <p:nvPr/>
        </p:nvSpPr>
        <p:spPr>
          <a:xfrm>
            <a:off x="7771828" y="123825"/>
            <a:ext cx="3381947" cy="369332"/>
          </a:xfrm>
          <a:prstGeom prst="rect">
            <a:avLst/>
          </a:prstGeom>
          <a:noFill/>
        </p:spPr>
        <p:txBody>
          <a:bodyPr wrap="square" rtlCol="0">
            <a:spAutoFit/>
          </a:bodyPr>
          <a:lstStyle/>
          <a:p>
            <a:r>
              <a:rPr lang="en-GB" dirty="0"/>
              <a:t>Year 4 – Spending and Saving</a:t>
            </a:r>
          </a:p>
        </p:txBody>
      </p:sp>
      <p:pic>
        <p:nvPicPr>
          <p:cNvPr id="6" name="Picture 5">
            <a:extLst>
              <a:ext uri="{FF2B5EF4-FFF2-40B4-BE49-F238E27FC236}">
                <a16:creationId xmlns:a16="http://schemas.microsoft.com/office/drawing/2014/main" id="{14BD59DC-0CAA-46D8-3236-5F603FE25C08}"/>
              </a:ext>
            </a:extLst>
          </p:cNvPr>
          <p:cNvPicPr>
            <a:picLocks noChangeAspect="1"/>
          </p:cNvPicPr>
          <p:nvPr/>
        </p:nvPicPr>
        <p:blipFill>
          <a:blip r:embed="rId3"/>
          <a:stretch>
            <a:fillRect/>
          </a:stretch>
        </p:blipFill>
        <p:spPr>
          <a:xfrm>
            <a:off x="641667" y="599665"/>
            <a:ext cx="4061098" cy="5887272"/>
          </a:xfrm>
          <a:prstGeom prst="rect">
            <a:avLst/>
          </a:prstGeom>
        </p:spPr>
      </p:pic>
      <p:sp>
        <p:nvSpPr>
          <p:cNvPr id="7" name="TextBox 6">
            <a:extLst>
              <a:ext uri="{FF2B5EF4-FFF2-40B4-BE49-F238E27FC236}">
                <a16:creationId xmlns:a16="http://schemas.microsoft.com/office/drawing/2014/main" id="{965EC258-5FF0-B17F-04DF-87DFCF968403}"/>
              </a:ext>
            </a:extLst>
          </p:cNvPr>
          <p:cNvSpPr txBox="1"/>
          <p:nvPr/>
        </p:nvSpPr>
        <p:spPr>
          <a:xfrm>
            <a:off x="641095" y="123825"/>
            <a:ext cx="5486400" cy="369332"/>
          </a:xfrm>
          <a:prstGeom prst="rect">
            <a:avLst/>
          </a:prstGeom>
          <a:noFill/>
        </p:spPr>
        <p:txBody>
          <a:bodyPr wrap="square" rtlCol="0">
            <a:spAutoFit/>
          </a:bodyPr>
          <a:lstStyle/>
          <a:p>
            <a:r>
              <a:rPr lang="en-GB" dirty="0"/>
              <a:t>Year 2 – Becoming a critical consumer</a:t>
            </a:r>
          </a:p>
        </p:txBody>
      </p:sp>
    </p:spTree>
    <p:extLst>
      <p:ext uri="{BB962C8B-B14F-4D97-AF65-F5344CB8AC3E}">
        <p14:creationId xmlns:p14="http://schemas.microsoft.com/office/powerpoint/2010/main" val="4854771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7803B59-6938-2F4E-8FEB-0A3E88BB7FAB}"/>
              </a:ext>
            </a:extLst>
          </p:cNvPr>
          <p:cNvPicPr>
            <a:picLocks noChangeAspect="1"/>
          </p:cNvPicPr>
          <p:nvPr/>
        </p:nvPicPr>
        <p:blipFill>
          <a:blip r:embed="rId2"/>
          <a:stretch>
            <a:fillRect/>
          </a:stretch>
        </p:blipFill>
        <p:spPr>
          <a:xfrm>
            <a:off x="1268862" y="0"/>
            <a:ext cx="5272776" cy="6858000"/>
          </a:xfrm>
          <a:prstGeom prst="rect">
            <a:avLst/>
          </a:prstGeom>
        </p:spPr>
      </p:pic>
      <p:sp>
        <p:nvSpPr>
          <p:cNvPr id="4" name="TextBox 3">
            <a:extLst>
              <a:ext uri="{FF2B5EF4-FFF2-40B4-BE49-F238E27FC236}">
                <a16:creationId xmlns:a16="http://schemas.microsoft.com/office/drawing/2014/main" id="{4F4D47B1-C5F7-4D6E-B766-ACE31F4214B8}"/>
              </a:ext>
            </a:extLst>
          </p:cNvPr>
          <p:cNvSpPr txBox="1"/>
          <p:nvPr/>
        </p:nvSpPr>
        <p:spPr>
          <a:xfrm>
            <a:off x="7067550" y="657225"/>
            <a:ext cx="2295525" cy="923330"/>
          </a:xfrm>
          <a:prstGeom prst="rect">
            <a:avLst/>
          </a:prstGeom>
          <a:noFill/>
        </p:spPr>
        <p:txBody>
          <a:bodyPr wrap="square" rtlCol="0">
            <a:spAutoFit/>
          </a:bodyPr>
          <a:lstStyle/>
          <a:p>
            <a:r>
              <a:rPr lang="en-GB" dirty="0"/>
              <a:t>Year 5 /6 </a:t>
            </a:r>
          </a:p>
          <a:p>
            <a:r>
              <a:rPr lang="en-GB" dirty="0"/>
              <a:t>Gaming behaviours and spending money</a:t>
            </a:r>
          </a:p>
        </p:txBody>
      </p:sp>
    </p:spTree>
    <p:extLst>
      <p:ext uri="{BB962C8B-B14F-4D97-AF65-F5344CB8AC3E}">
        <p14:creationId xmlns:p14="http://schemas.microsoft.com/office/powerpoint/2010/main" val="26913379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12AF627-18A2-EF56-514D-6AA39F09D49B}"/>
              </a:ext>
            </a:extLst>
          </p:cNvPr>
          <p:cNvSpPr txBox="1"/>
          <p:nvPr/>
        </p:nvSpPr>
        <p:spPr>
          <a:xfrm>
            <a:off x="1285874" y="260776"/>
            <a:ext cx="9391650" cy="830997"/>
          </a:xfrm>
          <a:prstGeom prst="rect">
            <a:avLst/>
          </a:prstGeom>
          <a:noFill/>
        </p:spPr>
        <p:txBody>
          <a:bodyPr wrap="square" rtlCol="0">
            <a:spAutoFit/>
          </a:bodyPr>
          <a:lstStyle/>
          <a:p>
            <a:pPr algn="ctr"/>
            <a:r>
              <a:rPr lang="en-GB" sz="4800" dirty="0"/>
              <a:t>Cross curricular links</a:t>
            </a:r>
          </a:p>
        </p:txBody>
      </p:sp>
      <p:pic>
        <p:nvPicPr>
          <p:cNvPr id="3" name="Picture 2" descr="A duck flying in the air&#10;&#10;Description automatically generated">
            <a:extLst>
              <a:ext uri="{FF2B5EF4-FFF2-40B4-BE49-F238E27FC236}">
                <a16:creationId xmlns:a16="http://schemas.microsoft.com/office/drawing/2014/main" id="{61B9E382-DECB-7AE2-A8FB-01FED1BA01B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677524" y="212735"/>
            <a:ext cx="1057275" cy="1057275"/>
          </a:xfrm>
          <a:prstGeom prst="rect">
            <a:avLst/>
          </a:prstGeom>
          <a:noFill/>
          <a:ln>
            <a:noFill/>
          </a:ln>
        </p:spPr>
      </p:pic>
      <p:pic>
        <p:nvPicPr>
          <p:cNvPr id="2050" name="Picture 2" descr="PSHE - St Andrew's CE Primary School">
            <a:extLst>
              <a:ext uri="{FF2B5EF4-FFF2-40B4-BE49-F238E27FC236}">
                <a16:creationId xmlns:a16="http://schemas.microsoft.com/office/drawing/2014/main" id="{5B3F44F0-7FA2-DD00-B064-CADE12287A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8651" y="1338322"/>
            <a:ext cx="4019550" cy="164801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FCAAB209-D5DE-A21D-AE42-AC395F09D6D0}"/>
              </a:ext>
            </a:extLst>
          </p:cNvPr>
          <p:cNvPicPr>
            <a:picLocks noChangeAspect="1"/>
          </p:cNvPicPr>
          <p:nvPr/>
        </p:nvPicPr>
        <p:blipFill>
          <a:blip r:embed="rId4"/>
          <a:stretch>
            <a:fillRect/>
          </a:stretch>
        </p:blipFill>
        <p:spPr>
          <a:xfrm>
            <a:off x="6481762" y="1417472"/>
            <a:ext cx="4195762" cy="1489714"/>
          </a:xfrm>
          <a:prstGeom prst="rect">
            <a:avLst/>
          </a:prstGeom>
        </p:spPr>
      </p:pic>
      <p:pic>
        <p:nvPicPr>
          <p:cNvPr id="2052" name="Picture 4" descr="Maths Curriculum">
            <a:extLst>
              <a:ext uri="{FF2B5EF4-FFF2-40B4-BE49-F238E27FC236}">
                <a16:creationId xmlns:a16="http://schemas.microsoft.com/office/drawing/2014/main" id="{7C01A002-A4CB-11CB-0B32-52E6A382D82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1050" y="3742628"/>
            <a:ext cx="3067050" cy="184023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Oracy | St. Aidan's Primary School – A Church of England Academy">
            <a:extLst>
              <a:ext uri="{FF2B5EF4-FFF2-40B4-BE49-F238E27FC236}">
                <a16:creationId xmlns:a16="http://schemas.microsoft.com/office/drawing/2014/main" id="{B13639DA-FE30-ED6F-5DF1-2E2175E2A46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66418" y="3569964"/>
            <a:ext cx="3743445" cy="2185558"/>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E-Safety - How to keep your children safe online | Bexley Safeguarding  Partnership">
            <a:extLst>
              <a:ext uri="{FF2B5EF4-FFF2-40B4-BE49-F238E27FC236}">
                <a16:creationId xmlns:a16="http://schemas.microsoft.com/office/drawing/2014/main" id="{0307E4F0-A1DE-F97B-1730-9D8AB382225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428181" y="3320032"/>
            <a:ext cx="2982769" cy="2685421"/>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Tech Safety Tips: Gaming Safely (Tech Safety Smarts) : Schrier, Allyson  Valentine: Amazon.co.uk: Books">
            <a:extLst>
              <a:ext uri="{FF2B5EF4-FFF2-40B4-BE49-F238E27FC236}">
                <a16:creationId xmlns:a16="http://schemas.microsoft.com/office/drawing/2014/main" id="{3C4D9438-9C71-2FDB-FEE6-891E759D083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517030" y="3320032"/>
            <a:ext cx="2805069" cy="32279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8459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05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05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05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2060"/>
                                        </p:tgtEl>
                                        <p:attrNameLst>
                                          <p:attrName>style.visibility</p:attrName>
                                        </p:attrNameLst>
                                      </p:cBhvr>
                                      <p:to>
                                        <p:strVal val="visible"/>
                                      </p:to>
                                    </p:set>
                                    <p:anim calcmode="lin" valueType="num">
                                      <p:cBhvr additive="base">
                                        <p:cTn id="27" dur="500" fill="hold"/>
                                        <p:tgtEl>
                                          <p:spTgt spid="2060"/>
                                        </p:tgtEl>
                                        <p:attrNameLst>
                                          <p:attrName>ppt_x</p:attrName>
                                        </p:attrNameLst>
                                      </p:cBhvr>
                                      <p:tavLst>
                                        <p:tav tm="0">
                                          <p:val>
                                            <p:strVal val="#ppt_x"/>
                                          </p:val>
                                        </p:tav>
                                        <p:tav tm="100000">
                                          <p:val>
                                            <p:strVal val="#ppt_x"/>
                                          </p:val>
                                        </p:tav>
                                      </p:tavLst>
                                    </p:anim>
                                    <p:anim calcmode="lin" valueType="num">
                                      <p:cBhvr additive="base">
                                        <p:cTn id="28" dur="500" fill="hold"/>
                                        <p:tgtEl>
                                          <p:spTgt spid="206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B441594-0A57-5B19-D259-FF7C68662F11}"/>
            </a:ext>
          </a:extLst>
        </p:cNvPr>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65219498-D544-41AC-98FE-8F956EF66A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3" name="Rectangle 1032">
            <a:extLst>
              <a:ext uri="{FF2B5EF4-FFF2-40B4-BE49-F238E27FC236}">
                <a16:creationId xmlns:a16="http://schemas.microsoft.com/office/drawing/2014/main" id="{F500DBFC-17A9-4E0A-AEE2-A49F9AEEF0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E5C5BEE-F408-E828-0B12-8AF9616F7BB9}"/>
              </a:ext>
            </a:extLst>
          </p:cNvPr>
          <p:cNvSpPr txBox="1"/>
          <p:nvPr/>
        </p:nvSpPr>
        <p:spPr>
          <a:xfrm>
            <a:off x="1109690" y="2286632"/>
            <a:ext cx="4805996" cy="1297115"/>
          </a:xfrm>
          <a:prstGeom prst="rect">
            <a:avLst/>
          </a:prstGeom>
        </p:spPr>
        <p:txBody>
          <a:bodyPr vert="horz" lIns="91440" tIns="45720" rIns="91440" bIns="45720" rtlCol="0" anchor="t">
            <a:noAutofit/>
          </a:bodyPr>
          <a:lstStyle/>
          <a:p>
            <a:pPr>
              <a:lnSpc>
                <a:spcPct val="90000"/>
              </a:lnSpc>
              <a:spcBef>
                <a:spcPct val="0"/>
              </a:spcBef>
              <a:spcAft>
                <a:spcPts val="600"/>
              </a:spcAft>
            </a:pPr>
            <a:r>
              <a:rPr lang="en-US" sz="6600" kern="1200" dirty="0">
                <a:solidFill>
                  <a:schemeClr val="tx2"/>
                </a:solidFill>
                <a:latin typeface="+mj-lt"/>
                <a:ea typeface="+mj-ea"/>
                <a:cs typeface="+mj-cs"/>
              </a:rPr>
              <a:t>How will we assess?</a:t>
            </a:r>
          </a:p>
        </p:txBody>
      </p:sp>
      <p:grpSp>
        <p:nvGrpSpPr>
          <p:cNvPr id="1035" name="Group 1034">
            <a:extLst>
              <a:ext uri="{FF2B5EF4-FFF2-40B4-BE49-F238E27FC236}">
                <a16:creationId xmlns:a16="http://schemas.microsoft.com/office/drawing/2014/main" id="{D74613BB-817C-4C4F-8A24-4936F2F064C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01023" y="52996"/>
            <a:ext cx="6093363" cy="6805005"/>
            <a:chOff x="6101023" y="52996"/>
            <a:chExt cx="6093363" cy="6805005"/>
          </a:xfrm>
        </p:grpSpPr>
        <p:sp>
          <p:nvSpPr>
            <p:cNvPr id="1036" name="Freeform: Shape 1035">
              <a:extLst>
                <a:ext uri="{FF2B5EF4-FFF2-40B4-BE49-F238E27FC236}">
                  <a16:creationId xmlns:a16="http://schemas.microsoft.com/office/drawing/2014/main" id="{926C820D-9A01-44F0-AE18-C2DAB089B8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01024" y="52997"/>
              <a:ext cx="6093362" cy="6805004"/>
            </a:xfrm>
            <a:custGeom>
              <a:avLst/>
              <a:gdLst>
                <a:gd name="connsiteX0" fmla="*/ 3517682 w 5890490"/>
                <a:gd name="connsiteY0" fmla="*/ 0 h 6578439"/>
                <a:gd name="connsiteX1" fmla="*/ 5849513 w 5890490"/>
                <a:gd name="connsiteY1" fmla="*/ 841730 h 6578439"/>
                <a:gd name="connsiteX2" fmla="*/ 5890490 w 5890490"/>
                <a:gd name="connsiteY2" fmla="*/ 879060 h 6578439"/>
                <a:gd name="connsiteX3" fmla="*/ 5890490 w 5890490"/>
                <a:gd name="connsiteY3" fmla="*/ 1816052 h 6578439"/>
                <a:gd name="connsiteX4" fmla="*/ 5856961 w 5890490"/>
                <a:gd name="connsiteY4" fmla="*/ 1771023 h 6578439"/>
                <a:gd name="connsiteX5" fmla="*/ 5655397 w 5890490"/>
                <a:gd name="connsiteY5" fmla="*/ 1548813 h 6578439"/>
                <a:gd name="connsiteX6" fmla="*/ 3517682 w 5890490"/>
                <a:gd name="connsiteY6" fmla="*/ 658717 h 6578439"/>
                <a:gd name="connsiteX7" fmla="*/ 2395696 w 5890490"/>
                <a:gd name="connsiteY7" fmla="*/ 850721 h 6578439"/>
                <a:gd name="connsiteX8" fmla="*/ 1519955 w 5890490"/>
                <a:gd name="connsiteY8" fmla="*/ 1450441 h 6578439"/>
                <a:gd name="connsiteX9" fmla="*/ 1223630 w 5890490"/>
                <a:gd name="connsiteY9" fmla="*/ 1841430 h 6578439"/>
                <a:gd name="connsiteX10" fmla="*/ 1075857 w 5890490"/>
                <a:gd name="connsiteY10" fmla="*/ 2329343 h 6578439"/>
                <a:gd name="connsiteX11" fmla="*/ 731010 w 5890490"/>
                <a:gd name="connsiteY11" fmla="*/ 3483744 h 6578439"/>
                <a:gd name="connsiteX12" fmla="*/ 741000 w 5890490"/>
                <a:gd name="connsiteY12" fmla="*/ 4479719 h 6578439"/>
                <a:gd name="connsiteX13" fmla="*/ 1315615 w 5890490"/>
                <a:gd name="connsiteY13" fmla="*/ 5443827 h 6578439"/>
                <a:gd name="connsiteX14" fmla="*/ 2277503 w 5890490"/>
                <a:gd name="connsiteY14" fmla="*/ 6259386 h 6578439"/>
                <a:gd name="connsiteX15" fmla="*/ 3439448 w 5890490"/>
                <a:gd name="connsiteY15" fmla="*/ 6551739 h 6578439"/>
                <a:gd name="connsiteX16" fmla="*/ 4408732 w 5890490"/>
                <a:gd name="connsiteY16" fmla="*/ 6255172 h 6578439"/>
                <a:gd name="connsiteX17" fmla="*/ 5343243 w 5890490"/>
                <a:gd name="connsiteY17" fmla="*/ 5442509 h 6578439"/>
                <a:gd name="connsiteX18" fmla="*/ 5745566 w 5890490"/>
                <a:gd name="connsiteY18" fmla="*/ 5056656 h 6578439"/>
                <a:gd name="connsiteX19" fmla="*/ 5890490 w 5890490"/>
                <a:gd name="connsiteY19" fmla="*/ 4920880 h 6578439"/>
                <a:gd name="connsiteX20" fmla="*/ 5890490 w 5890490"/>
                <a:gd name="connsiteY20" fmla="*/ 5821966 h 6578439"/>
                <a:gd name="connsiteX21" fmla="*/ 5802002 w 5890490"/>
                <a:gd name="connsiteY21" fmla="*/ 5907904 h 6578439"/>
                <a:gd name="connsiteX22" fmla="*/ 5294358 w 5890490"/>
                <a:gd name="connsiteY22" fmla="*/ 6397505 h 6578439"/>
                <a:gd name="connsiteX23" fmla="*/ 5077178 w 5890490"/>
                <a:gd name="connsiteY23" fmla="*/ 6578439 h 6578439"/>
                <a:gd name="connsiteX24" fmla="*/ 1567290 w 5890490"/>
                <a:gd name="connsiteY24" fmla="*/ 6578439 h 6578439"/>
                <a:gd name="connsiteX25" fmla="*/ 1508588 w 5890490"/>
                <a:gd name="connsiteY25" fmla="*/ 6535186 h 6578439"/>
                <a:gd name="connsiteX26" fmla="*/ 826498 w 5890490"/>
                <a:gd name="connsiteY26" fmla="*/ 5876034 h 6578439"/>
                <a:gd name="connsiteX27" fmla="*/ 122403 w 5890490"/>
                <a:gd name="connsiteY27" fmla="*/ 3255655 h 6578439"/>
                <a:gd name="connsiteX28" fmla="*/ 1061197 w 5890490"/>
                <a:gd name="connsiteY28" fmla="*/ 984650 h 6578439"/>
                <a:gd name="connsiteX29" fmla="*/ 3517682 w 5890490"/>
                <a:gd name="connsiteY29" fmla="*/ 0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890490" h="6578439">
                  <a:moveTo>
                    <a:pt x="3517682" y="0"/>
                  </a:moveTo>
                  <a:cubicBezTo>
                    <a:pt x="4402016" y="0"/>
                    <a:pt x="5213741" y="315483"/>
                    <a:pt x="5849513" y="841730"/>
                  </a:cubicBezTo>
                  <a:lnTo>
                    <a:pt x="5890490" y="879060"/>
                  </a:lnTo>
                  <a:lnTo>
                    <a:pt x="5890490" y="1816052"/>
                  </a:lnTo>
                  <a:lnTo>
                    <a:pt x="5856961" y="1771023"/>
                  </a:lnTo>
                  <a:cubicBezTo>
                    <a:pt x="5793650" y="1694076"/>
                    <a:pt x="5726429" y="1619959"/>
                    <a:pt x="5655397" y="1548813"/>
                  </a:cubicBezTo>
                  <a:cubicBezTo>
                    <a:pt x="5082208" y="974906"/>
                    <a:pt x="4322973" y="658717"/>
                    <a:pt x="3517682" y="658717"/>
                  </a:cubicBezTo>
                  <a:cubicBezTo>
                    <a:pt x="3085520" y="658717"/>
                    <a:pt x="2718488" y="721533"/>
                    <a:pt x="2395696" y="850721"/>
                  </a:cubicBezTo>
                  <a:cubicBezTo>
                    <a:pt x="2079132" y="977407"/>
                    <a:pt x="1792668" y="1173626"/>
                    <a:pt x="1519955" y="1450441"/>
                  </a:cubicBezTo>
                  <a:cubicBezTo>
                    <a:pt x="1330275" y="1642840"/>
                    <a:pt x="1263719" y="1756094"/>
                    <a:pt x="1223630" y="1841430"/>
                  </a:cubicBezTo>
                  <a:cubicBezTo>
                    <a:pt x="1166545" y="1962981"/>
                    <a:pt x="1128532" y="2116663"/>
                    <a:pt x="1075857" y="2329343"/>
                  </a:cubicBezTo>
                  <a:cubicBezTo>
                    <a:pt x="1008652" y="2601153"/>
                    <a:pt x="916537" y="2973574"/>
                    <a:pt x="731010" y="3483744"/>
                  </a:cubicBezTo>
                  <a:cubicBezTo>
                    <a:pt x="617488" y="3795981"/>
                    <a:pt x="620731" y="4121653"/>
                    <a:pt x="741000" y="4479719"/>
                  </a:cubicBezTo>
                  <a:cubicBezTo>
                    <a:pt x="847257" y="4796172"/>
                    <a:pt x="1045888" y="5129481"/>
                    <a:pt x="1315615" y="5443827"/>
                  </a:cubicBezTo>
                  <a:cubicBezTo>
                    <a:pt x="1630753" y="5810980"/>
                    <a:pt x="1945371" y="6077784"/>
                    <a:pt x="2277503" y="6259386"/>
                  </a:cubicBezTo>
                  <a:cubicBezTo>
                    <a:pt x="2637530" y="6456133"/>
                    <a:pt x="3017536" y="6551739"/>
                    <a:pt x="3439448" y="6551739"/>
                  </a:cubicBezTo>
                  <a:cubicBezTo>
                    <a:pt x="3781571" y="6551739"/>
                    <a:pt x="4089573" y="6457449"/>
                    <a:pt x="4408732" y="6255172"/>
                  </a:cubicBezTo>
                  <a:cubicBezTo>
                    <a:pt x="4738010" y="6046310"/>
                    <a:pt x="5050941" y="5739207"/>
                    <a:pt x="5343243" y="5442509"/>
                  </a:cubicBezTo>
                  <a:cubicBezTo>
                    <a:pt x="5479860" y="5303970"/>
                    <a:pt x="5614918" y="5178206"/>
                    <a:pt x="5745566" y="5056656"/>
                  </a:cubicBezTo>
                  <a:lnTo>
                    <a:pt x="5890490" y="4920880"/>
                  </a:lnTo>
                  <a:lnTo>
                    <a:pt x="5890490" y="5821966"/>
                  </a:lnTo>
                  <a:lnTo>
                    <a:pt x="5802002" y="5907904"/>
                  </a:lnTo>
                  <a:cubicBezTo>
                    <a:pt x="5634962" y="6077456"/>
                    <a:pt x="5467509" y="6243625"/>
                    <a:pt x="5294358" y="6397505"/>
                  </a:cubicBezTo>
                  <a:lnTo>
                    <a:pt x="5077178" y="6578439"/>
                  </a:lnTo>
                  <a:lnTo>
                    <a:pt x="1567290" y="6578439"/>
                  </a:lnTo>
                  <a:lnTo>
                    <a:pt x="1508588" y="6535186"/>
                  </a:lnTo>
                  <a:cubicBezTo>
                    <a:pt x="1263991" y="6345442"/>
                    <a:pt x="1038054" y="6122666"/>
                    <a:pt x="826498" y="5876034"/>
                  </a:cubicBezTo>
                  <a:cubicBezTo>
                    <a:pt x="261613" y="5217713"/>
                    <a:pt x="-239182" y="4250314"/>
                    <a:pt x="122403" y="3255655"/>
                  </a:cubicBezTo>
                  <a:cubicBezTo>
                    <a:pt x="607497" y="1921629"/>
                    <a:pt x="393040" y="1662857"/>
                    <a:pt x="1061197" y="984650"/>
                  </a:cubicBezTo>
                  <a:cubicBezTo>
                    <a:pt x="1729484" y="306444"/>
                    <a:pt x="2498060" y="0"/>
                    <a:pt x="3517682" y="0"/>
                  </a:cubicBezTo>
                  <a:close/>
                </a:path>
              </a:pathLst>
            </a:custGeom>
            <a:gradFill flip="none" rotWithShape="1">
              <a:gsLst>
                <a:gs pos="2000">
                  <a:schemeClr val="bg1">
                    <a:alpha val="10000"/>
                  </a:schemeClr>
                </a:gs>
                <a:gs pos="16000">
                  <a:schemeClr val="accent6">
                    <a:alpha val="5000"/>
                  </a:schemeClr>
                </a:gs>
                <a:gs pos="100000">
                  <a:schemeClr val="bg1">
                    <a:alpha val="10000"/>
                  </a:schemeClr>
                </a:gs>
                <a:gs pos="85000">
                  <a:schemeClr val="accent1">
                    <a:alpha val="5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7" name="Freeform: Shape 1036">
              <a:extLst>
                <a:ext uri="{FF2B5EF4-FFF2-40B4-BE49-F238E27FC236}">
                  <a16:creationId xmlns:a16="http://schemas.microsoft.com/office/drawing/2014/main" id="{458B604F-996E-4349-B131-E04ED285D8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01025" y="52996"/>
              <a:ext cx="6093361" cy="6805003"/>
            </a:xfrm>
            <a:custGeom>
              <a:avLst/>
              <a:gdLst>
                <a:gd name="connsiteX0" fmla="*/ 3391253 w 5890489"/>
                <a:gd name="connsiteY0" fmla="*/ 0 h 6578438"/>
                <a:gd name="connsiteX1" fmla="*/ 3434974 w 5890489"/>
                <a:gd name="connsiteY1" fmla="*/ 646 h 6578438"/>
                <a:gd name="connsiteX2" fmla="*/ 3522419 w 5890489"/>
                <a:gd name="connsiteY2" fmla="*/ 2712 h 6578438"/>
                <a:gd name="connsiteX3" fmla="*/ 3610261 w 5890489"/>
                <a:gd name="connsiteY3" fmla="*/ 6458 h 6578438"/>
                <a:gd name="connsiteX4" fmla="*/ 3786872 w 5890489"/>
                <a:gd name="connsiteY4" fmla="*/ 20667 h 6578438"/>
                <a:gd name="connsiteX5" fmla="*/ 3962291 w 5890489"/>
                <a:gd name="connsiteY5" fmla="*/ 43530 h 6578438"/>
                <a:gd name="connsiteX6" fmla="*/ 4135855 w 5890489"/>
                <a:gd name="connsiteY6" fmla="*/ 75176 h 6578438"/>
                <a:gd name="connsiteX7" fmla="*/ 4307299 w 5890489"/>
                <a:gd name="connsiteY7" fmla="*/ 114315 h 6578438"/>
                <a:gd name="connsiteX8" fmla="*/ 4476358 w 5890489"/>
                <a:gd name="connsiteY8" fmla="*/ 160816 h 6578438"/>
                <a:gd name="connsiteX9" fmla="*/ 4559829 w 5890489"/>
                <a:gd name="connsiteY9" fmla="*/ 186779 h 6578438"/>
                <a:gd name="connsiteX10" fmla="*/ 4642901 w 5890489"/>
                <a:gd name="connsiteY10" fmla="*/ 213648 h 6578438"/>
                <a:gd name="connsiteX11" fmla="*/ 5280847 w 5890489"/>
                <a:gd name="connsiteY11" fmla="*/ 485936 h 6578438"/>
                <a:gd name="connsiteX12" fmla="*/ 5865400 w 5890489"/>
                <a:gd name="connsiteY12" fmla="*/ 851099 h 6578438"/>
                <a:gd name="connsiteX13" fmla="*/ 5890489 w 5890489"/>
                <a:gd name="connsiteY13" fmla="*/ 870950 h 6578438"/>
                <a:gd name="connsiteX14" fmla="*/ 5890489 w 5890489"/>
                <a:gd name="connsiteY14" fmla="*/ 1321814 h 6578438"/>
                <a:gd name="connsiteX15" fmla="*/ 5887395 w 5890489"/>
                <a:gd name="connsiteY15" fmla="*/ 1318952 h 6578438"/>
                <a:gd name="connsiteX16" fmla="*/ 5830291 w 5890489"/>
                <a:gd name="connsiteY16" fmla="*/ 1265992 h 6578438"/>
                <a:gd name="connsiteX17" fmla="*/ 5815981 w 5890489"/>
                <a:gd name="connsiteY17" fmla="*/ 1252687 h 6578438"/>
                <a:gd name="connsiteX18" fmla="*/ 5801142 w 5890489"/>
                <a:gd name="connsiteY18" fmla="*/ 1240158 h 6578438"/>
                <a:gd name="connsiteX19" fmla="*/ 5771464 w 5890489"/>
                <a:gd name="connsiteY19" fmla="*/ 1214969 h 6578438"/>
                <a:gd name="connsiteX20" fmla="*/ 5651030 w 5890489"/>
                <a:gd name="connsiteY20" fmla="*/ 1115767 h 6578438"/>
                <a:gd name="connsiteX21" fmla="*/ 5123183 w 5890489"/>
                <a:gd name="connsiteY21" fmla="*/ 780443 h 6578438"/>
                <a:gd name="connsiteX22" fmla="*/ 4533860 w 5890489"/>
                <a:gd name="connsiteY22" fmla="*/ 567701 h 6578438"/>
                <a:gd name="connsiteX23" fmla="*/ 4457281 w 5890489"/>
                <a:gd name="connsiteY23" fmla="*/ 550780 h 6578438"/>
                <a:gd name="connsiteX24" fmla="*/ 4380568 w 5890489"/>
                <a:gd name="connsiteY24" fmla="*/ 535279 h 6578438"/>
                <a:gd name="connsiteX25" fmla="*/ 4303325 w 5890489"/>
                <a:gd name="connsiteY25" fmla="*/ 522879 h 6578438"/>
                <a:gd name="connsiteX26" fmla="*/ 4264769 w 5890489"/>
                <a:gd name="connsiteY26" fmla="*/ 516679 h 6578438"/>
                <a:gd name="connsiteX27" fmla="*/ 4226082 w 5890489"/>
                <a:gd name="connsiteY27" fmla="*/ 511253 h 6578438"/>
                <a:gd name="connsiteX28" fmla="*/ 4070934 w 5890489"/>
                <a:gd name="connsiteY28" fmla="*/ 494848 h 6578438"/>
                <a:gd name="connsiteX29" fmla="*/ 3915521 w 5890489"/>
                <a:gd name="connsiteY29" fmla="*/ 486065 h 6578438"/>
                <a:gd name="connsiteX30" fmla="*/ 3760241 w 5890489"/>
                <a:gd name="connsiteY30" fmla="*/ 484257 h 6578438"/>
                <a:gd name="connsiteX31" fmla="*/ 3682734 w 5890489"/>
                <a:gd name="connsiteY31" fmla="*/ 486581 h 6578438"/>
                <a:gd name="connsiteX32" fmla="*/ 3605491 w 5890489"/>
                <a:gd name="connsiteY32" fmla="*/ 488907 h 6578438"/>
                <a:gd name="connsiteX33" fmla="*/ 3527454 w 5890489"/>
                <a:gd name="connsiteY33" fmla="*/ 493169 h 6578438"/>
                <a:gd name="connsiteX34" fmla="*/ 3449151 w 5890489"/>
                <a:gd name="connsiteY34" fmla="*/ 498336 h 6578438"/>
                <a:gd name="connsiteX35" fmla="*/ 3410067 w 5890489"/>
                <a:gd name="connsiteY35" fmla="*/ 500532 h 6578438"/>
                <a:gd name="connsiteX36" fmla="*/ 3371246 w 5890489"/>
                <a:gd name="connsiteY36" fmla="*/ 504279 h 6578438"/>
                <a:gd name="connsiteX37" fmla="*/ 3293739 w 5890489"/>
                <a:gd name="connsiteY37" fmla="*/ 511512 h 6578438"/>
                <a:gd name="connsiteX38" fmla="*/ 2689445 w 5890489"/>
                <a:gd name="connsiteY38" fmla="*/ 610198 h 6578438"/>
                <a:gd name="connsiteX39" fmla="*/ 2117875 w 5890489"/>
                <a:gd name="connsiteY39" fmla="*/ 800335 h 6578438"/>
                <a:gd name="connsiteX40" fmla="*/ 1981276 w 5890489"/>
                <a:gd name="connsiteY40" fmla="*/ 865566 h 6578438"/>
                <a:gd name="connsiteX41" fmla="*/ 1847991 w 5890489"/>
                <a:gd name="connsiteY41" fmla="*/ 938676 h 6578438"/>
                <a:gd name="connsiteX42" fmla="*/ 1783069 w 5890489"/>
                <a:gd name="connsiteY42" fmla="*/ 978718 h 6578438"/>
                <a:gd name="connsiteX43" fmla="*/ 1750609 w 5890489"/>
                <a:gd name="connsiteY43" fmla="*/ 998869 h 6578438"/>
                <a:gd name="connsiteX44" fmla="*/ 1734312 w 5890489"/>
                <a:gd name="connsiteY44" fmla="*/ 1008945 h 6578438"/>
                <a:gd name="connsiteX45" fmla="*/ 1718547 w 5890489"/>
                <a:gd name="connsiteY45" fmla="*/ 1019924 h 6578438"/>
                <a:gd name="connsiteX46" fmla="*/ 1655481 w 5890489"/>
                <a:gd name="connsiteY46" fmla="*/ 1063582 h 6578438"/>
                <a:gd name="connsiteX47" fmla="*/ 1593077 w 5890489"/>
                <a:gd name="connsiteY47" fmla="*/ 1108664 h 6578438"/>
                <a:gd name="connsiteX48" fmla="*/ 1532263 w 5890489"/>
                <a:gd name="connsiteY48" fmla="*/ 1156197 h 6578438"/>
                <a:gd name="connsiteX49" fmla="*/ 1472509 w 5890489"/>
                <a:gd name="connsiteY49" fmla="*/ 1205152 h 6578438"/>
                <a:gd name="connsiteX50" fmla="*/ 1414212 w 5890489"/>
                <a:gd name="connsiteY50" fmla="*/ 1256175 h 6578438"/>
                <a:gd name="connsiteX51" fmla="*/ 1357242 w 5890489"/>
                <a:gd name="connsiteY51" fmla="*/ 1308359 h 6578438"/>
                <a:gd name="connsiteX52" fmla="*/ 1153072 w 5890489"/>
                <a:gd name="connsiteY52" fmla="*/ 1529498 h 6578438"/>
                <a:gd name="connsiteX53" fmla="*/ 1002694 w 5890489"/>
                <a:gd name="connsiteY53" fmla="*/ 1770658 h 6578438"/>
                <a:gd name="connsiteX54" fmla="*/ 974076 w 5890489"/>
                <a:gd name="connsiteY54" fmla="*/ 1835371 h 6578438"/>
                <a:gd name="connsiteX55" fmla="*/ 949564 w 5890489"/>
                <a:gd name="connsiteY55" fmla="*/ 1903573 h 6578438"/>
                <a:gd name="connsiteX56" fmla="*/ 927173 w 5890489"/>
                <a:gd name="connsiteY56" fmla="*/ 1974229 h 6578438"/>
                <a:gd name="connsiteX57" fmla="*/ 906107 w 5890489"/>
                <a:gd name="connsiteY57" fmla="*/ 2046952 h 6578438"/>
                <a:gd name="connsiteX58" fmla="*/ 751092 w 5890489"/>
                <a:gd name="connsiteY58" fmla="*/ 2676266 h 6578438"/>
                <a:gd name="connsiteX59" fmla="*/ 547189 w 5890489"/>
                <a:gd name="connsiteY59" fmla="*/ 3308422 h 6578438"/>
                <a:gd name="connsiteX60" fmla="*/ 441195 w 5890489"/>
                <a:gd name="connsiteY60" fmla="*/ 3866306 h 6578438"/>
                <a:gd name="connsiteX61" fmla="*/ 527182 w 5890489"/>
                <a:gd name="connsiteY61" fmla="*/ 4439174 h 6578438"/>
                <a:gd name="connsiteX62" fmla="*/ 775073 w 5890489"/>
                <a:gd name="connsiteY62" fmla="*/ 4987240 h 6578438"/>
                <a:gd name="connsiteX63" fmla="*/ 943206 w 5890489"/>
                <a:gd name="connsiteY63" fmla="*/ 5244933 h 6578438"/>
                <a:gd name="connsiteX64" fmla="*/ 1133728 w 5890489"/>
                <a:gd name="connsiteY64" fmla="*/ 5490356 h 6578438"/>
                <a:gd name="connsiteX65" fmla="*/ 1359626 w 5890489"/>
                <a:gd name="connsiteY65" fmla="*/ 5709815 h 6578438"/>
                <a:gd name="connsiteX66" fmla="*/ 1481254 w 5890489"/>
                <a:gd name="connsiteY66" fmla="*/ 5809146 h 6578438"/>
                <a:gd name="connsiteX67" fmla="*/ 1543260 w 5890489"/>
                <a:gd name="connsiteY67" fmla="*/ 5856940 h 6578438"/>
                <a:gd name="connsiteX68" fmla="*/ 1607518 w 5890489"/>
                <a:gd name="connsiteY68" fmla="*/ 5901374 h 6578438"/>
                <a:gd name="connsiteX69" fmla="*/ 2145566 w 5890489"/>
                <a:gd name="connsiteY69" fmla="*/ 6193814 h 6578438"/>
                <a:gd name="connsiteX70" fmla="*/ 2214991 w 5890489"/>
                <a:gd name="connsiteY70" fmla="*/ 6221844 h 6578438"/>
                <a:gd name="connsiteX71" fmla="*/ 2249307 w 5890489"/>
                <a:gd name="connsiteY71" fmla="*/ 6236182 h 6578438"/>
                <a:gd name="connsiteX72" fmla="*/ 2284285 w 5890489"/>
                <a:gd name="connsiteY72" fmla="*/ 6248711 h 6578438"/>
                <a:gd name="connsiteX73" fmla="*/ 2354241 w 5890489"/>
                <a:gd name="connsiteY73" fmla="*/ 6273124 h 6578438"/>
                <a:gd name="connsiteX74" fmla="*/ 2371597 w 5890489"/>
                <a:gd name="connsiteY74" fmla="*/ 6279324 h 6578438"/>
                <a:gd name="connsiteX75" fmla="*/ 2387894 w 5890489"/>
                <a:gd name="connsiteY75" fmla="*/ 6287719 h 6578438"/>
                <a:gd name="connsiteX76" fmla="*/ 2421414 w 5890489"/>
                <a:gd name="connsiteY76" fmla="*/ 6302186 h 6578438"/>
                <a:gd name="connsiteX77" fmla="*/ 2489117 w 5890489"/>
                <a:gd name="connsiteY77" fmla="*/ 6329441 h 6578438"/>
                <a:gd name="connsiteX78" fmla="*/ 2522902 w 5890489"/>
                <a:gd name="connsiteY78" fmla="*/ 6343134 h 6578438"/>
                <a:gd name="connsiteX79" fmla="*/ 2556953 w 5890489"/>
                <a:gd name="connsiteY79" fmla="*/ 6356051 h 6578438"/>
                <a:gd name="connsiteX80" fmla="*/ 2695009 w 5890489"/>
                <a:gd name="connsiteY80" fmla="*/ 6401905 h 6578438"/>
                <a:gd name="connsiteX81" fmla="*/ 3268035 w 5890489"/>
                <a:gd name="connsiteY81" fmla="*/ 6501238 h 6578438"/>
                <a:gd name="connsiteX82" fmla="*/ 3341038 w 5890489"/>
                <a:gd name="connsiteY82" fmla="*/ 6506145 h 6578438"/>
                <a:gd name="connsiteX83" fmla="*/ 3414703 w 5890489"/>
                <a:gd name="connsiteY83" fmla="*/ 6507050 h 6578438"/>
                <a:gd name="connsiteX84" fmla="*/ 3488237 w 5890489"/>
                <a:gd name="connsiteY84" fmla="*/ 6508212 h 6578438"/>
                <a:gd name="connsiteX85" fmla="*/ 3524142 w 5890489"/>
                <a:gd name="connsiteY85" fmla="*/ 6507955 h 6578438"/>
                <a:gd name="connsiteX86" fmla="*/ 3559252 w 5890489"/>
                <a:gd name="connsiteY86" fmla="*/ 6506921 h 6578438"/>
                <a:gd name="connsiteX87" fmla="*/ 3629207 w 5890489"/>
                <a:gd name="connsiteY87" fmla="*/ 6503045 h 6578438"/>
                <a:gd name="connsiteX88" fmla="*/ 3698633 w 5890489"/>
                <a:gd name="connsiteY88" fmla="*/ 6496845 h 6578438"/>
                <a:gd name="connsiteX89" fmla="*/ 3733213 w 5890489"/>
                <a:gd name="connsiteY89" fmla="*/ 6493357 h 6578438"/>
                <a:gd name="connsiteX90" fmla="*/ 3767529 w 5890489"/>
                <a:gd name="connsiteY90" fmla="*/ 6488707 h 6578438"/>
                <a:gd name="connsiteX91" fmla="*/ 3801845 w 5890489"/>
                <a:gd name="connsiteY91" fmla="*/ 6484057 h 6578438"/>
                <a:gd name="connsiteX92" fmla="*/ 3835895 w 5890489"/>
                <a:gd name="connsiteY92" fmla="*/ 6478116 h 6578438"/>
                <a:gd name="connsiteX93" fmla="*/ 4364801 w 5890489"/>
                <a:gd name="connsiteY93" fmla="*/ 6308517 h 6578438"/>
                <a:gd name="connsiteX94" fmla="*/ 4861379 w 5890489"/>
                <a:gd name="connsiteY94" fmla="*/ 6000576 h 6578438"/>
                <a:gd name="connsiteX95" fmla="*/ 5341263 w 5890489"/>
                <a:gd name="connsiteY95" fmla="*/ 5605834 h 6578438"/>
                <a:gd name="connsiteX96" fmla="*/ 5587301 w 5890489"/>
                <a:gd name="connsiteY96" fmla="*/ 5390379 h 6578438"/>
                <a:gd name="connsiteX97" fmla="*/ 5849105 w 5890489"/>
                <a:gd name="connsiteY97" fmla="*/ 5176344 h 6578438"/>
                <a:gd name="connsiteX98" fmla="*/ 5890489 w 5890489"/>
                <a:gd name="connsiteY98" fmla="*/ 5145260 h 6578438"/>
                <a:gd name="connsiteX99" fmla="*/ 5890489 w 5890489"/>
                <a:gd name="connsiteY99" fmla="*/ 5995323 h 6578438"/>
                <a:gd name="connsiteX100" fmla="*/ 5811477 w 5890489"/>
                <a:gd name="connsiteY100" fmla="*/ 6077819 h 6578438"/>
                <a:gd name="connsiteX101" fmla="*/ 5301384 w 5890489"/>
                <a:gd name="connsiteY101" fmla="*/ 6542958 h 6578438"/>
                <a:gd name="connsiteX102" fmla="*/ 5252008 w 5890489"/>
                <a:gd name="connsiteY102" fmla="*/ 6578438 h 6578438"/>
                <a:gd name="connsiteX103" fmla="*/ 1653730 w 5890489"/>
                <a:gd name="connsiteY103" fmla="*/ 6578438 h 6578438"/>
                <a:gd name="connsiteX104" fmla="*/ 1549768 w 5890489"/>
                <a:gd name="connsiteY104" fmla="*/ 6488821 h 6578438"/>
                <a:gd name="connsiteX105" fmla="*/ 1298282 w 5890489"/>
                <a:gd name="connsiteY105" fmla="*/ 6243932 h 6578438"/>
                <a:gd name="connsiteX106" fmla="*/ 1237999 w 5890489"/>
                <a:gd name="connsiteY106" fmla="*/ 6181671 h 6578438"/>
                <a:gd name="connsiteX107" fmla="*/ 1179967 w 5890489"/>
                <a:gd name="connsiteY107" fmla="*/ 6117862 h 6578438"/>
                <a:gd name="connsiteX108" fmla="*/ 1121936 w 5890489"/>
                <a:gd name="connsiteY108" fmla="*/ 6054569 h 6578438"/>
                <a:gd name="connsiteX109" fmla="*/ 1065628 w 5890489"/>
                <a:gd name="connsiteY109" fmla="*/ 5990243 h 6578438"/>
                <a:gd name="connsiteX110" fmla="*/ 954335 w 5890489"/>
                <a:gd name="connsiteY110" fmla="*/ 5861460 h 6578438"/>
                <a:gd name="connsiteX111" fmla="*/ 898953 w 5890489"/>
                <a:gd name="connsiteY111" fmla="*/ 5797393 h 6578438"/>
                <a:gd name="connsiteX112" fmla="*/ 842908 w 5890489"/>
                <a:gd name="connsiteY112" fmla="*/ 5733582 h 6578438"/>
                <a:gd name="connsiteX113" fmla="*/ 622442 w 5890489"/>
                <a:gd name="connsiteY113" fmla="*/ 5471884 h 6578438"/>
                <a:gd name="connsiteX114" fmla="*/ 425559 w 5890489"/>
                <a:gd name="connsiteY114" fmla="*/ 5190036 h 6578438"/>
                <a:gd name="connsiteX115" fmla="*/ 123877 w 5890489"/>
                <a:gd name="connsiteY115" fmla="*/ 4564210 h 6578438"/>
                <a:gd name="connsiteX116" fmla="*/ 130 w 5890489"/>
                <a:gd name="connsiteY116" fmla="*/ 3865530 h 6578438"/>
                <a:gd name="connsiteX117" fmla="*/ 30602 w 5890489"/>
                <a:gd name="connsiteY117" fmla="*/ 3505793 h 6578438"/>
                <a:gd name="connsiteX118" fmla="*/ 126924 w 5890489"/>
                <a:gd name="connsiteY118" fmla="*/ 3157164 h 6578438"/>
                <a:gd name="connsiteX119" fmla="*/ 334803 w 5890489"/>
                <a:gd name="connsiteY119" fmla="*/ 2560530 h 6578438"/>
                <a:gd name="connsiteX120" fmla="*/ 381176 w 5890489"/>
                <a:gd name="connsiteY120" fmla="*/ 2409144 h 6578438"/>
                <a:gd name="connsiteX121" fmla="*/ 425825 w 5890489"/>
                <a:gd name="connsiteY121" fmla="*/ 2255819 h 6578438"/>
                <a:gd name="connsiteX122" fmla="*/ 470210 w 5890489"/>
                <a:gd name="connsiteY122" fmla="*/ 2099523 h 6578438"/>
                <a:gd name="connsiteX123" fmla="*/ 492998 w 5890489"/>
                <a:gd name="connsiteY123" fmla="*/ 2020213 h 6578438"/>
                <a:gd name="connsiteX124" fmla="*/ 517509 w 5890489"/>
                <a:gd name="connsiteY124" fmla="*/ 1939224 h 6578438"/>
                <a:gd name="connsiteX125" fmla="*/ 544007 w 5890489"/>
                <a:gd name="connsiteY125" fmla="*/ 1857201 h 6578438"/>
                <a:gd name="connsiteX126" fmla="*/ 573288 w 5890489"/>
                <a:gd name="connsiteY126" fmla="*/ 1774274 h 6578438"/>
                <a:gd name="connsiteX127" fmla="*/ 606146 w 5890489"/>
                <a:gd name="connsiteY127" fmla="*/ 1690832 h 6578438"/>
                <a:gd name="connsiteX128" fmla="*/ 644569 w 5890489"/>
                <a:gd name="connsiteY128" fmla="*/ 1607775 h 6578438"/>
                <a:gd name="connsiteX129" fmla="*/ 837874 w 5890489"/>
                <a:gd name="connsiteY129" fmla="*/ 1297638 h 6578438"/>
                <a:gd name="connsiteX130" fmla="*/ 1069602 w 5890489"/>
                <a:gd name="connsiteY130" fmla="*/ 1032194 h 6578438"/>
                <a:gd name="connsiteX131" fmla="*/ 1130548 w 5890489"/>
                <a:gd name="connsiteY131" fmla="*/ 970839 h 6578438"/>
                <a:gd name="connsiteX132" fmla="*/ 1192024 w 5890489"/>
                <a:gd name="connsiteY132" fmla="*/ 910129 h 6578438"/>
                <a:gd name="connsiteX133" fmla="*/ 1255356 w 5890489"/>
                <a:gd name="connsiteY133" fmla="*/ 850841 h 6578438"/>
                <a:gd name="connsiteX134" fmla="*/ 1319614 w 5890489"/>
                <a:gd name="connsiteY134" fmla="*/ 792068 h 6578438"/>
                <a:gd name="connsiteX135" fmla="*/ 1385728 w 5890489"/>
                <a:gd name="connsiteY135" fmla="*/ 734975 h 6578438"/>
                <a:gd name="connsiteX136" fmla="*/ 1452768 w 5890489"/>
                <a:gd name="connsiteY136" fmla="*/ 678528 h 6578438"/>
                <a:gd name="connsiteX137" fmla="*/ 1469594 w 5890489"/>
                <a:gd name="connsiteY137" fmla="*/ 664449 h 6578438"/>
                <a:gd name="connsiteX138" fmla="*/ 1487083 w 5890489"/>
                <a:gd name="connsiteY138" fmla="*/ 651015 h 6578438"/>
                <a:gd name="connsiteX139" fmla="*/ 1522193 w 5890489"/>
                <a:gd name="connsiteY139" fmla="*/ 624277 h 6578438"/>
                <a:gd name="connsiteX140" fmla="*/ 1592415 w 5890489"/>
                <a:gd name="connsiteY140" fmla="*/ 570671 h 6578438"/>
                <a:gd name="connsiteX141" fmla="*/ 1738287 w 5890489"/>
                <a:gd name="connsiteY141" fmla="*/ 469402 h 6578438"/>
                <a:gd name="connsiteX142" fmla="*/ 1890918 w 5890489"/>
                <a:gd name="connsiteY142" fmla="*/ 376530 h 6578438"/>
                <a:gd name="connsiteX143" fmla="*/ 2555363 w 5890489"/>
                <a:gd name="connsiteY143" fmla="*/ 105274 h 6578438"/>
                <a:gd name="connsiteX144" fmla="*/ 3259291 w 5890489"/>
                <a:gd name="connsiteY144" fmla="*/ 3229 h 6578438"/>
                <a:gd name="connsiteX145" fmla="*/ 3347265 w 5890489"/>
                <a:gd name="connsiteY145" fmla="*/ 903 h 6578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5890489" h="6578438">
                  <a:moveTo>
                    <a:pt x="3391253" y="0"/>
                  </a:moveTo>
                  <a:lnTo>
                    <a:pt x="3434974" y="646"/>
                  </a:lnTo>
                  <a:lnTo>
                    <a:pt x="3522419" y="2712"/>
                  </a:lnTo>
                  <a:cubicBezTo>
                    <a:pt x="3551567" y="3488"/>
                    <a:pt x="3580451" y="3746"/>
                    <a:pt x="3610261" y="6458"/>
                  </a:cubicBezTo>
                  <a:cubicBezTo>
                    <a:pt x="3669353" y="10850"/>
                    <a:pt x="3728179" y="14337"/>
                    <a:pt x="3786872" y="20667"/>
                  </a:cubicBezTo>
                  <a:lnTo>
                    <a:pt x="3962291" y="43530"/>
                  </a:lnTo>
                  <a:lnTo>
                    <a:pt x="4135855" y="75176"/>
                  </a:lnTo>
                  <a:cubicBezTo>
                    <a:pt x="4193224" y="87836"/>
                    <a:pt x="4250328" y="101398"/>
                    <a:pt x="4307299" y="114315"/>
                  </a:cubicBezTo>
                  <a:cubicBezTo>
                    <a:pt x="4364139" y="128394"/>
                    <a:pt x="4420050" y="145575"/>
                    <a:pt x="4476358" y="160816"/>
                  </a:cubicBezTo>
                  <a:cubicBezTo>
                    <a:pt x="4504580" y="167921"/>
                    <a:pt x="4532138" y="177995"/>
                    <a:pt x="4559829" y="186779"/>
                  </a:cubicBezTo>
                  <a:lnTo>
                    <a:pt x="4642901" y="213648"/>
                  </a:lnTo>
                  <a:cubicBezTo>
                    <a:pt x="4863234" y="288307"/>
                    <a:pt x="5076414" y="379371"/>
                    <a:pt x="5280847" y="485936"/>
                  </a:cubicBezTo>
                  <a:cubicBezTo>
                    <a:pt x="5485018" y="592631"/>
                    <a:pt x="5681768" y="713145"/>
                    <a:pt x="5865400" y="851099"/>
                  </a:cubicBezTo>
                  <a:lnTo>
                    <a:pt x="5890489" y="870950"/>
                  </a:lnTo>
                  <a:lnTo>
                    <a:pt x="5890489" y="1321814"/>
                  </a:lnTo>
                  <a:lnTo>
                    <a:pt x="5887395" y="1318952"/>
                  </a:lnTo>
                  <a:lnTo>
                    <a:pt x="5830291" y="1265992"/>
                  </a:lnTo>
                  <a:lnTo>
                    <a:pt x="5815981" y="1252687"/>
                  </a:lnTo>
                  <a:lnTo>
                    <a:pt x="5801142" y="1240158"/>
                  </a:lnTo>
                  <a:lnTo>
                    <a:pt x="5771464" y="1214969"/>
                  </a:lnTo>
                  <a:cubicBezTo>
                    <a:pt x="5731849" y="1181385"/>
                    <a:pt x="5692897" y="1146896"/>
                    <a:pt x="5651030" y="1115767"/>
                  </a:cubicBezTo>
                  <a:cubicBezTo>
                    <a:pt x="5487534" y="986985"/>
                    <a:pt x="5311321" y="872542"/>
                    <a:pt x="5123183" y="780443"/>
                  </a:cubicBezTo>
                  <a:cubicBezTo>
                    <a:pt x="4935309" y="688087"/>
                    <a:pt x="4737102" y="616398"/>
                    <a:pt x="4533860" y="567701"/>
                  </a:cubicBezTo>
                  <a:lnTo>
                    <a:pt x="4457281" y="550780"/>
                  </a:lnTo>
                  <a:cubicBezTo>
                    <a:pt x="4431709" y="545484"/>
                    <a:pt x="4406536" y="538896"/>
                    <a:pt x="4380568" y="535279"/>
                  </a:cubicBezTo>
                  <a:lnTo>
                    <a:pt x="4303325" y="522879"/>
                  </a:lnTo>
                  <a:lnTo>
                    <a:pt x="4264769" y="516679"/>
                  </a:lnTo>
                  <a:cubicBezTo>
                    <a:pt x="4251918" y="514612"/>
                    <a:pt x="4239067" y="512415"/>
                    <a:pt x="4226082" y="511253"/>
                  </a:cubicBezTo>
                  <a:cubicBezTo>
                    <a:pt x="4174145" y="505829"/>
                    <a:pt x="4122606" y="499498"/>
                    <a:pt x="4070934" y="494848"/>
                  </a:cubicBezTo>
                  <a:lnTo>
                    <a:pt x="3915521" y="486065"/>
                  </a:lnTo>
                  <a:lnTo>
                    <a:pt x="3760241" y="484257"/>
                  </a:lnTo>
                  <a:cubicBezTo>
                    <a:pt x="3734405" y="483869"/>
                    <a:pt x="3708571" y="485936"/>
                    <a:pt x="3682734" y="486581"/>
                  </a:cubicBezTo>
                  <a:lnTo>
                    <a:pt x="3605491" y="488907"/>
                  </a:lnTo>
                  <a:cubicBezTo>
                    <a:pt x="3579921" y="489165"/>
                    <a:pt x="3553555" y="491490"/>
                    <a:pt x="3527454" y="493169"/>
                  </a:cubicBezTo>
                  <a:lnTo>
                    <a:pt x="3449151" y="498336"/>
                  </a:lnTo>
                  <a:lnTo>
                    <a:pt x="3410067" y="500532"/>
                  </a:lnTo>
                  <a:lnTo>
                    <a:pt x="3371246" y="504279"/>
                  </a:lnTo>
                  <a:cubicBezTo>
                    <a:pt x="3345410" y="506862"/>
                    <a:pt x="3319575" y="509315"/>
                    <a:pt x="3293739" y="511512"/>
                  </a:cubicBezTo>
                  <a:cubicBezTo>
                    <a:pt x="3087450" y="531662"/>
                    <a:pt x="2885531" y="563180"/>
                    <a:pt x="2689445" y="610198"/>
                  </a:cubicBezTo>
                  <a:cubicBezTo>
                    <a:pt x="2493357" y="657344"/>
                    <a:pt x="2302303" y="719088"/>
                    <a:pt x="2117875" y="800335"/>
                  </a:cubicBezTo>
                  <a:cubicBezTo>
                    <a:pt x="2072298" y="821648"/>
                    <a:pt x="2026854" y="843606"/>
                    <a:pt x="1981276" y="865566"/>
                  </a:cubicBezTo>
                  <a:cubicBezTo>
                    <a:pt x="1937025" y="889978"/>
                    <a:pt x="1891978" y="913229"/>
                    <a:pt x="1847991" y="938676"/>
                  </a:cubicBezTo>
                  <a:lnTo>
                    <a:pt x="1783069" y="978718"/>
                  </a:lnTo>
                  <a:lnTo>
                    <a:pt x="1750609" y="998869"/>
                  </a:lnTo>
                  <a:lnTo>
                    <a:pt x="1734312" y="1008945"/>
                  </a:lnTo>
                  <a:lnTo>
                    <a:pt x="1718547" y="1019924"/>
                  </a:lnTo>
                  <a:lnTo>
                    <a:pt x="1655481" y="1063582"/>
                  </a:lnTo>
                  <a:cubicBezTo>
                    <a:pt x="1634414" y="1078178"/>
                    <a:pt x="1612950" y="1092259"/>
                    <a:pt x="1593077" y="1108664"/>
                  </a:cubicBezTo>
                  <a:lnTo>
                    <a:pt x="1532263" y="1156197"/>
                  </a:lnTo>
                  <a:cubicBezTo>
                    <a:pt x="1511992" y="1172085"/>
                    <a:pt x="1491587" y="1187844"/>
                    <a:pt x="1472509" y="1205152"/>
                  </a:cubicBezTo>
                  <a:lnTo>
                    <a:pt x="1414212" y="1256175"/>
                  </a:lnTo>
                  <a:cubicBezTo>
                    <a:pt x="1395001" y="1273354"/>
                    <a:pt x="1375127" y="1290147"/>
                    <a:pt x="1357242" y="1308359"/>
                  </a:cubicBezTo>
                  <a:cubicBezTo>
                    <a:pt x="1283178" y="1379532"/>
                    <a:pt x="1212163" y="1452513"/>
                    <a:pt x="1153072" y="1529498"/>
                  </a:cubicBezTo>
                  <a:cubicBezTo>
                    <a:pt x="1090933" y="1605578"/>
                    <a:pt x="1043501" y="1685794"/>
                    <a:pt x="1002694" y="1770658"/>
                  </a:cubicBezTo>
                  <a:lnTo>
                    <a:pt x="974076" y="1835371"/>
                  </a:lnTo>
                  <a:lnTo>
                    <a:pt x="949564" y="1903573"/>
                  </a:lnTo>
                  <a:cubicBezTo>
                    <a:pt x="940820" y="1925661"/>
                    <a:pt x="934593" y="1950719"/>
                    <a:pt x="927173" y="1974229"/>
                  </a:cubicBezTo>
                  <a:cubicBezTo>
                    <a:pt x="920019" y="1998254"/>
                    <a:pt x="912468" y="2021504"/>
                    <a:pt x="906107" y="2046952"/>
                  </a:cubicBezTo>
                  <a:cubicBezTo>
                    <a:pt x="853906" y="2245614"/>
                    <a:pt x="809918" y="2463136"/>
                    <a:pt x="751092" y="2676266"/>
                  </a:cubicBezTo>
                  <a:cubicBezTo>
                    <a:pt x="693458" y="2889912"/>
                    <a:pt x="624166" y="3100976"/>
                    <a:pt x="547189" y="3308422"/>
                  </a:cubicBezTo>
                  <a:cubicBezTo>
                    <a:pt x="479617" y="3487580"/>
                    <a:pt x="444109" y="3675523"/>
                    <a:pt x="441195" y="3866306"/>
                  </a:cubicBezTo>
                  <a:cubicBezTo>
                    <a:pt x="438014" y="4057089"/>
                    <a:pt x="469282" y="4250456"/>
                    <a:pt x="527182" y="4439174"/>
                  </a:cubicBezTo>
                  <a:cubicBezTo>
                    <a:pt x="584815" y="4628278"/>
                    <a:pt x="671067" y="4811828"/>
                    <a:pt x="775073" y="4987240"/>
                  </a:cubicBezTo>
                  <a:cubicBezTo>
                    <a:pt x="827009" y="5075075"/>
                    <a:pt x="884246" y="5160327"/>
                    <a:pt x="943206" y="5244933"/>
                  </a:cubicBezTo>
                  <a:cubicBezTo>
                    <a:pt x="1002296" y="5329411"/>
                    <a:pt x="1064964" y="5412337"/>
                    <a:pt x="1133728" y="5490356"/>
                  </a:cubicBezTo>
                  <a:cubicBezTo>
                    <a:pt x="1203949" y="5567728"/>
                    <a:pt x="1279337" y="5642259"/>
                    <a:pt x="1359626" y="5709815"/>
                  </a:cubicBezTo>
                  <a:cubicBezTo>
                    <a:pt x="1398711" y="5744949"/>
                    <a:pt x="1439916" y="5777241"/>
                    <a:pt x="1481254" y="5809146"/>
                  </a:cubicBezTo>
                  <a:cubicBezTo>
                    <a:pt x="1501922" y="5825163"/>
                    <a:pt x="1522325" y="5841309"/>
                    <a:pt x="1543260" y="5856940"/>
                  </a:cubicBezTo>
                  <a:cubicBezTo>
                    <a:pt x="1564591" y="5871923"/>
                    <a:pt x="1585921" y="5886777"/>
                    <a:pt x="1607518" y="5901374"/>
                  </a:cubicBezTo>
                  <a:cubicBezTo>
                    <a:pt x="1778565" y="6019693"/>
                    <a:pt x="1961271" y="6115924"/>
                    <a:pt x="2145566" y="6193814"/>
                  </a:cubicBezTo>
                  <a:lnTo>
                    <a:pt x="2214991" y="6221844"/>
                  </a:lnTo>
                  <a:lnTo>
                    <a:pt x="2249307" y="6236182"/>
                  </a:lnTo>
                  <a:cubicBezTo>
                    <a:pt x="2260702" y="6241089"/>
                    <a:pt x="2272625" y="6244577"/>
                    <a:pt x="2284285" y="6248711"/>
                  </a:cubicBezTo>
                  <a:lnTo>
                    <a:pt x="2354241" y="6273124"/>
                  </a:lnTo>
                  <a:cubicBezTo>
                    <a:pt x="2360070" y="6275190"/>
                    <a:pt x="2365899" y="6277128"/>
                    <a:pt x="2371597" y="6279324"/>
                  </a:cubicBezTo>
                  <a:cubicBezTo>
                    <a:pt x="2377161" y="6281778"/>
                    <a:pt x="2382329" y="6285007"/>
                    <a:pt x="2387894" y="6287719"/>
                  </a:cubicBezTo>
                  <a:cubicBezTo>
                    <a:pt x="2398757" y="6293274"/>
                    <a:pt x="2410153" y="6297666"/>
                    <a:pt x="2421414" y="6302186"/>
                  </a:cubicBezTo>
                  <a:lnTo>
                    <a:pt x="2489117" y="6329441"/>
                  </a:lnTo>
                  <a:lnTo>
                    <a:pt x="2522902" y="6343134"/>
                  </a:lnTo>
                  <a:cubicBezTo>
                    <a:pt x="2534165" y="6347654"/>
                    <a:pt x="2545294" y="6352563"/>
                    <a:pt x="2556953" y="6356051"/>
                  </a:cubicBezTo>
                  <a:lnTo>
                    <a:pt x="2695009" y="6401905"/>
                  </a:lnTo>
                  <a:cubicBezTo>
                    <a:pt x="2880895" y="6457190"/>
                    <a:pt x="3073141" y="6489095"/>
                    <a:pt x="3268035" y="6501238"/>
                  </a:cubicBezTo>
                  <a:cubicBezTo>
                    <a:pt x="3292413" y="6502659"/>
                    <a:pt x="3316527" y="6505629"/>
                    <a:pt x="3341038" y="6506145"/>
                  </a:cubicBezTo>
                  <a:lnTo>
                    <a:pt x="3414703" y="6507050"/>
                  </a:lnTo>
                  <a:lnTo>
                    <a:pt x="3488237" y="6508212"/>
                  </a:lnTo>
                  <a:cubicBezTo>
                    <a:pt x="3500690" y="6508729"/>
                    <a:pt x="3512483" y="6508471"/>
                    <a:pt x="3524142" y="6507955"/>
                  </a:cubicBezTo>
                  <a:lnTo>
                    <a:pt x="3559252" y="6506921"/>
                  </a:lnTo>
                  <a:cubicBezTo>
                    <a:pt x="3582835" y="6506792"/>
                    <a:pt x="3605889" y="6504467"/>
                    <a:pt x="3629207" y="6503045"/>
                  </a:cubicBezTo>
                  <a:cubicBezTo>
                    <a:pt x="3652526" y="6502012"/>
                    <a:pt x="3675579" y="6499171"/>
                    <a:pt x="3698633" y="6496845"/>
                  </a:cubicBezTo>
                  <a:cubicBezTo>
                    <a:pt x="3710160" y="6495683"/>
                    <a:pt x="3721819" y="6494907"/>
                    <a:pt x="3733213" y="6493357"/>
                  </a:cubicBezTo>
                  <a:lnTo>
                    <a:pt x="3767529" y="6488707"/>
                  </a:lnTo>
                  <a:lnTo>
                    <a:pt x="3801845" y="6484057"/>
                  </a:lnTo>
                  <a:lnTo>
                    <a:pt x="3835895" y="6478116"/>
                  </a:lnTo>
                  <a:cubicBezTo>
                    <a:pt x="4017673" y="6446727"/>
                    <a:pt x="4194152" y="6390281"/>
                    <a:pt x="4364801" y="6308517"/>
                  </a:cubicBezTo>
                  <a:cubicBezTo>
                    <a:pt x="4535583" y="6227139"/>
                    <a:pt x="4700138" y="6120962"/>
                    <a:pt x="4861379" y="6000576"/>
                  </a:cubicBezTo>
                  <a:cubicBezTo>
                    <a:pt x="5022621" y="5879931"/>
                    <a:pt x="5180684" y="5745337"/>
                    <a:pt x="5341263" y="5605834"/>
                  </a:cubicBezTo>
                  <a:lnTo>
                    <a:pt x="5587301" y="5390379"/>
                  </a:lnTo>
                  <a:cubicBezTo>
                    <a:pt x="5674216" y="5315718"/>
                    <a:pt x="5761527" y="5244416"/>
                    <a:pt x="5849105" y="5176344"/>
                  </a:cubicBezTo>
                  <a:lnTo>
                    <a:pt x="5890489" y="5145260"/>
                  </a:lnTo>
                  <a:lnTo>
                    <a:pt x="5890489" y="5995323"/>
                  </a:lnTo>
                  <a:lnTo>
                    <a:pt x="5811477" y="6077819"/>
                  </a:lnTo>
                  <a:cubicBezTo>
                    <a:pt x="5654739" y="6238377"/>
                    <a:pt x="5487138" y="6396093"/>
                    <a:pt x="5301384" y="6542958"/>
                  </a:cubicBezTo>
                  <a:lnTo>
                    <a:pt x="5252008" y="6578438"/>
                  </a:lnTo>
                  <a:lnTo>
                    <a:pt x="1653730" y="6578438"/>
                  </a:lnTo>
                  <a:lnTo>
                    <a:pt x="1549768" y="6488821"/>
                  </a:lnTo>
                  <a:cubicBezTo>
                    <a:pt x="1461976" y="6409495"/>
                    <a:pt x="1378573" y="6327182"/>
                    <a:pt x="1298282" y="6243932"/>
                  </a:cubicBezTo>
                  <a:cubicBezTo>
                    <a:pt x="1278277" y="6223006"/>
                    <a:pt x="1258138" y="6202210"/>
                    <a:pt x="1237999" y="6181671"/>
                  </a:cubicBezTo>
                  <a:lnTo>
                    <a:pt x="1179967" y="6117862"/>
                  </a:lnTo>
                  <a:lnTo>
                    <a:pt x="1121936" y="6054569"/>
                  </a:lnTo>
                  <a:cubicBezTo>
                    <a:pt x="1102328" y="6033644"/>
                    <a:pt x="1084573" y="6011427"/>
                    <a:pt x="1065628" y="5990243"/>
                  </a:cubicBezTo>
                  <a:cubicBezTo>
                    <a:pt x="1028662" y="5947099"/>
                    <a:pt x="990239" y="5904991"/>
                    <a:pt x="954335" y="5861460"/>
                  </a:cubicBezTo>
                  <a:cubicBezTo>
                    <a:pt x="936050" y="5840018"/>
                    <a:pt x="917634" y="5818446"/>
                    <a:pt x="898953" y="5797393"/>
                  </a:cubicBezTo>
                  <a:cubicBezTo>
                    <a:pt x="880404" y="5776208"/>
                    <a:pt x="861325" y="5755412"/>
                    <a:pt x="842908" y="5733582"/>
                  </a:cubicBezTo>
                  <a:cubicBezTo>
                    <a:pt x="767919" y="5647942"/>
                    <a:pt x="693061" y="5561786"/>
                    <a:pt x="622442" y="5471884"/>
                  </a:cubicBezTo>
                  <a:cubicBezTo>
                    <a:pt x="551559" y="5382112"/>
                    <a:pt x="486639" y="5287430"/>
                    <a:pt x="425559" y="5190036"/>
                  </a:cubicBezTo>
                  <a:cubicBezTo>
                    <a:pt x="303668" y="4994990"/>
                    <a:pt x="200193" y="4786123"/>
                    <a:pt x="123877" y="4564210"/>
                  </a:cubicBezTo>
                  <a:cubicBezTo>
                    <a:pt x="47694" y="4342555"/>
                    <a:pt x="2249" y="4106045"/>
                    <a:pt x="130" y="3865530"/>
                  </a:cubicBezTo>
                  <a:cubicBezTo>
                    <a:pt x="-1328" y="3745403"/>
                    <a:pt x="9537" y="3624629"/>
                    <a:pt x="30602" y="3505793"/>
                  </a:cubicBezTo>
                  <a:cubicBezTo>
                    <a:pt x="51802" y="3386828"/>
                    <a:pt x="84659" y="3270059"/>
                    <a:pt x="126924" y="3157164"/>
                  </a:cubicBezTo>
                  <a:cubicBezTo>
                    <a:pt x="200457" y="2959276"/>
                    <a:pt x="271737" y="2761388"/>
                    <a:pt x="334803" y="2560530"/>
                  </a:cubicBezTo>
                  <a:lnTo>
                    <a:pt x="381176" y="2409144"/>
                  </a:lnTo>
                  <a:lnTo>
                    <a:pt x="425825" y="2255819"/>
                  </a:lnTo>
                  <a:lnTo>
                    <a:pt x="470210" y="2099523"/>
                  </a:lnTo>
                  <a:lnTo>
                    <a:pt x="492998" y="2020213"/>
                  </a:lnTo>
                  <a:lnTo>
                    <a:pt x="517509" y="1939224"/>
                  </a:lnTo>
                  <a:cubicBezTo>
                    <a:pt x="525061" y="1912485"/>
                    <a:pt x="534866" y="1884586"/>
                    <a:pt x="544007" y="1857201"/>
                  </a:cubicBezTo>
                  <a:cubicBezTo>
                    <a:pt x="553680" y="1829559"/>
                    <a:pt x="561496" y="1802304"/>
                    <a:pt x="573288" y="1774274"/>
                  </a:cubicBezTo>
                  <a:lnTo>
                    <a:pt x="606146" y="1690832"/>
                  </a:lnTo>
                  <a:cubicBezTo>
                    <a:pt x="618467" y="1663060"/>
                    <a:pt x="631716" y="1635417"/>
                    <a:pt x="644569" y="1607775"/>
                  </a:cubicBezTo>
                  <a:cubicBezTo>
                    <a:pt x="698625" y="1498368"/>
                    <a:pt x="763413" y="1391287"/>
                    <a:pt x="837874" y="1297638"/>
                  </a:cubicBezTo>
                  <a:cubicBezTo>
                    <a:pt x="910348" y="1201278"/>
                    <a:pt x="990107" y="1115897"/>
                    <a:pt x="1069602" y="1032194"/>
                  </a:cubicBezTo>
                  <a:cubicBezTo>
                    <a:pt x="1089079" y="1010624"/>
                    <a:pt x="1110012" y="990990"/>
                    <a:pt x="1130548" y="970839"/>
                  </a:cubicBezTo>
                  <a:lnTo>
                    <a:pt x="1192024" y="910129"/>
                  </a:lnTo>
                  <a:cubicBezTo>
                    <a:pt x="1212031" y="889462"/>
                    <a:pt x="1234024" y="870475"/>
                    <a:pt x="1255356" y="850841"/>
                  </a:cubicBezTo>
                  <a:lnTo>
                    <a:pt x="1319614" y="792068"/>
                  </a:lnTo>
                  <a:cubicBezTo>
                    <a:pt x="1340680" y="772176"/>
                    <a:pt x="1363469" y="753834"/>
                    <a:pt x="1385728" y="734975"/>
                  </a:cubicBezTo>
                  <a:lnTo>
                    <a:pt x="1452768" y="678528"/>
                  </a:lnTo>
                  <a:lnTo>
                    <a:pt x="1469594" y="664449"/>
                  </a:lnTo>
                  <a:lnTo>
                    <a:pt x="1487083" y="651015"/>
                  </a:lnTo>
                  <a:lnTo>
                    <a:pt x="1522193" y="624277"/>
                  </a:lnTo>
                  <a:lnTo>
                    <a:pt x="1592415" y="570671"/>
                  </a:lnTo>
                  <a:cubicBezTo>
                    <a:pt x="1640110" y="535925"/>
                    <a:pt x="1689531" y="503245"/>
                    <a:pt x="1738287" y="469402"/>
                  </a:cubicBezTo>
                  <a:cubicBezTo>
                    <a:pt x="1788634" y="438015"/>
                    <a:pt x="1839643" y="407013"/>
                    <a:pt x="1890918" y="376530"/>
                  </a:cubicBezTo>
                  <a:cubicBezTo>
                    <a:pt x="2098400" y="258209"/>
                    <a:pt x="2323503" y="166241"/>
                    <a:pt x="2555363" y="105274"/>
                  </a:cubicBezTo>
                  <a:cubicBezTo>
                    <a:pt x="2787223" y="44047"/>
                    <a:pt x="3024516" y="12013"/>
                    <a:pt x="3259291" y="3229"/>
                  </a:cubicBezTo>
                  <a:lnTo>
                    <a:pt x="3347265" y="903"/>
                  </a:lnTo>
                  <a:close/>
                </a:path>
              </a:pathLst>
            </a:custGeom>
            <a:gradFill flip="none" rotWithShape="1">
              <a:gsLst>
                <a:gs pos="2000">
                  <a:schemeClr val="bg1">
                    <a:alpha val="10000"/>
                  </a:schemeClr>
                </a:gs>
                <a:gs pos="16000">
                  <a:schemeClr val="accent6">
                    <a:alpha val="5000"/>
                  </a:schemeClr>
                </a:gs>
                <a:gs pos="100000">
                  <a:schemeClr val="bg1">
                    <a:alpha val="10000"/>
                  </a:schemeClr>
                </a:gs>
                <a:gs pos="85000">
                  <a:schemeClr val="accent1">
                    <a:alpha val="5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8" name="Freeform: Shape 1037">
              <a:extLst>
                <a:ext uri="{FF2B5EF4-FFF2-40B4-BE49-F238E27FC236}">
                  <a16:creationId xmlns:a16="http://schemas.microsoft.com/office/drawing/2014/main" id="{27CCEAF3-651B-4605-AE58-F96E227036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01023" y="52997"/>
              <a:ext cx="6093363" cy="6805004"/>
            </a:xfrm>
            <a:custGeom>
              <a:avLst/>
              <a:gdLst>
                <a:gd name="connsiteX0" fmla="*/ 3517682 w 5890491"/>
                <a:gd name="connsiteY0" fmla="*/ 0 h 6578439"/>
                <a:gd name="connsiteX1" fmla="*/ 5849513 w 5890491"/>
                <a:gd name="connsiteY1" fmla="*/ 841730 h 6578439"/>
                <a:gd name="connsiteX2" fmla="*/ 5890491 w 5890491"/>
                <a:gd name="connsiteY2" fmla="*/ 879061 h 6578439"/>
                <a:gd name="connsiteX3" fmla="*/ 5890491 w 5890491"/>
                <a:gd name="connsiteY3" fmla="*/ 2034114 h 6578439"/>
                <a:gd name="connsiteX4" fmla="*/ 5757065 w 5890491"/>
                <a:gd name="connsiteY4" fmla="*/ 1854938 h 6578439"/>
                <a:gd name="connsiteX5" fmla="*/ 5564060 w 5890491"/>
                <a:gd name="connsiteY5" fmla="*/ 1642182 h 6578439"/>
                <a:gd name="connsiteX6" fmla="*/ 3517551 w 5890491"/>
                <a:gd name="connsiteY6" fmla="*/ 790012 h 6578439"/>
                <a:gd name="connsiteX7" fmla="*/ 1611552 w 5890491"/>
                <a:gd name="connsiteY7" fmla="*/ 1543282 h 6578439"/>
                <a:gd name="connsiteX8" fmla="*/ 1340656 w 5890491"/>
                <a:gd name="connsiteY8" fmla="*/ 1897925 h 6578439"/>
                <a:gd name="connsiteX9" fmla="*/ 1201705 w 5890491"/>
                <a:gd name="connsiteY9" fmla="*/ 2361213 h 6578439"/>
                <a:gd name="connsiteX10" fmla="*/ 852705 w 5890491"/>
                <a:gd name="connsiteY10" fmla="*/ 3529176 h 6578439"/>
                <a:gd name="connsiteX11" fmla="*/ 863863 w 5890491"/>
                <a:gd name="connsiteY11" fmla="*/ 4437051 h 6578439"/>
                <a:gd name="connsiteX12" fmla="*/ 1413569 w 5890491"/>
                <a:gd name="connsiteY12" fmla="*/ 5357174 h 6578439"/>
                <a:gd name="connsiteX13" fmla="*/ 2339129 w 5890491"/>
                <a:gd name="connsiteY13" fmla="*/ 6143367 h 6578439"/>
                <a:gd name="connsiteX14" fmla="*/ 3439449 w 5890491"/>
                <a:gd name="connsiteY14" fmla="*/ 6420049 h 6578439"/>
                <a:gd name="connsiteX15" fmla="*/ 5251388 w 5890491"/>
                <a:gd name="connsiteY15" fmla="*/ 5349009 h 6578439"/>
                <a:gd name="connsiteX16" fmla="*/ 5657731 w 5890491"/>
                <a:gd name="connsiteY16" fmla="*/ 4959205 h 6578439"/>
                <a:gd name="connsiteX17" fmla="*/ 5836127 w 5890491"/>
                <a:gd name="connsiteY17" fmla="*/ 4792052 h 6578439"/>
                <a:gd name="connsiteX18" fmla="*/ 5890491 w 5890491"/>
                <a:gd name="connsiteY18" fmla="*/ 4738662 h 6578439"/>
                <a:gd name="connsiteX19" fmla="*/ 5890491 w 5890491"/>
                <a:gd name="connsiteY19" fmla="*/ 5821964 h 6578439"/>
                <a:gd name="connsiteX20" fmla="*/ 5802001 w 5890491"/>
                <a:gd name="connsiteY20" fmla="*/ 5907904 h 6578439"/>
                <a:gd name="connsiteX21" fmla="*/ 5294358 w 5890491"/>
                <a:gd name="connsiteY21" fmla="*/ 6397505 h 6578439"/>
                <a:gd name="connsiteX22" fmla="*/ 5077178 w 5890491"/>
                <a:gd name="connsiteY22" fmla="*/ 6578439 h 6578439"/>
                <a:gd name="connsiteX23" fmla="*/ 1567290 w 5890491"/>
                <a:gd name="connsiteY23" fmla="*/ 6578439 h 6578439"/>
                <a:gd name="connsiteX24" fmla="*/ 1508588 w 5890491"/>
                <a:gd name="connsiteY24" fmla="*/ 6535186 h 6578439"/>
                <a:gd name="connsiteX25" fmla="*/ 826498 w 5890491"/>
                <a:gd name="connsiteY25" fmla="*/ 5876034 h 6578439"/>
                <a:gd name="connsiteX26" fmla="*/ 122403 w 5890491"/>
                <a:gd name="connsiteY26" fmla="*/ 3255655 h 6578439"/>
                <a:gd name="connsiteX27" fmla="*/ 1061197 w 5890491"/>
                <a:gd name="connsiteY27" fmla="*/ 984650 h 6578439"/>
                <a:gd name="connsiteX28" fmla="*/ 3517682 w 5890491"/>
                <a:gd name="connsiteY28" fmla="*/ 0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890491" h="6578439">
                  <a:moveTo>
                    <a:pt x="3517682" y="0"/>
                  </a:moveTo>
                  <a:cubicBezTo>
                    <a:pt x="4402017" y="0"/>
                    <a:pt x="5213742" y="315483"/>
                    <a:pt x="5849513" y="841730"/>
                  </a:cubicBezTo>
                  <a:lnTo>
                    <a:pt x="5890491" y="879061"/>
                  </a:lnTo>
                  <a:lnTo>
                    <a:pt x="5890491" y="2034114"/>
                  </a:lnTo>
                  <a:lnTo>
                    <a:pt x="5757065" y="1854938"/>
                  </a:lnTo>
                  <a:cubicBezTo>
                    <a:pt x="5696443" y="1781264"/>
                    <a:pt x="5632076" y="1710299"/>
                    <a:pt x="5564060" y="1642182"/>
                  </a:cubicBezTo>
                  <a:cubicBezTo>
                    <a:pt x="5015393" y="1092636"/>
                    <a:pt x="4288592" y="790012"/>
                    <a:pt x="3517551" y="790012"/>
                  </a:cubicBezTo>
                  <a:cubicBezTo>
                    <a:pt x="2701750" y="790012"/>
                    <a:pt x="2131676" y="1015335"/>
                    <a:pt x="1611552" y="1543282"/>
                  </a:cubicBezTo>
                  <a:cubicBezTo>
                    <a:pt x="1435754" y="1721722"/>
                    <a:pt x="1375945" y="1822729"/>
                    <a:pt x="1340656" y="1897925"/>
                  </a:cubicBezTo>
                  <a:cubicBezTo>
                    <a:pt x="1289148" y="2007623"/>
                    <a:pt x="1252432" y="2155907"/>
                    <a:pt x="1201705" y="2361213"/>
                  </a:cubicBezTo>
                  <a:cubicBezTo>
                    <a:pt x="1133721" y="2635919"/>
                    <a:pt x="1040568" y="3012290"/>
                    <a:pt x="852705" y="3529176"/>
                  </a:cubicBezTo>
                  <a:cubicBezTo>
                    <a:pt x="749952" y="3811784"/>
                    <a:pt x="753584" y="4108747"/>
                    <a:pt x="863863" y="4437051"/>
                  </a:cubicBezTo>
                  <a:cubicBezTo>
                    <a:pt x="964800" y="4737438"/>
                    <a:pt x="1154869" y="5055603"/>
                    <a:pt x="1413569" y="5357174"/>
                  </a:cubicBezTo>
                  <a:cubicBezTo>
                    <a:pt x="1718326" y="5712343"/>
                    <a:pt x="2021008" y="5969404"/>
                    <a:pt x="2339129" y="6143367"/>
                  </a:cubicBezTo>
                  <a:cubicBezTo>
                    <a:pt x="2679565" y="6329577"/>
                    <a:pt x="3039591" y="6420049"/>
                    <a:pt x="3439449" y="6420049"/>
                  </a:cubicBezTo>
                  <a:cubicBezTo>
                    <a:pt x="4142246" y="6420049"/>
                    <a:pt x="4633828" y="5976251"/>
                    <a:pt x="5251388" y="5349009"/>
                  </a:cubicBezTo>
                  <a:cubicBezTo>
                    <a:pt x="5389949" y="5208364"/>
                    <a:pt x="5526047" y="5081677"/>
                    <a:pt x="5657731" y="4959205"/>
                  </a:cubicBezTo>
                  <a:cubicBezTo>
                    <a:pt x="5719520" y="4901722"/>
                    <a:pt x="5779200" y="4846206"/>
                    <a:pt x="5836127" y="4792052"/>
                  </a:cubicBezTo>
                  <a:lnTo>
                    <a:pt x="5890491" y="4738662"/>
                  </a:lnTo>
                  <a:lnTo>
                    <a:pt x="5890491" y="5821964"/>
                  </a:lnTo>
                  <a:lnTo>
                    <a:pt x="5802001" y="5907904"/>
                  </a:lnTo>
                  <a:cubicBezTo>
                    <a:pt x="5634962" y="6077456"/>
                    <a:pt x="5467509" y="6243625"/>
                    <a:pt x="5294358" y="6397505"/>
                  </a:cubicBezTo>
                  <a:lnTo>
                    <a:pt x="5077178" y="6578439"/>
                  </a:lnTo>
                  <a:lnTo>
                    <a:pt x="1567290" y="6578439"/>
                  </a:lnTo>
                  <a:lnTo>
                    <a:pt x="1508588" y="6535186"/>
                  </a:lnTo>
                  <a:cubicBezTo>
                    <a:pt x="1263991" y="6345442"/>
                    <a:pt x="1038054" y="6122666"/>
                    <a:pt x="826498" y="5876034"/>
                  </a:cubicBezTo>
                  <a:cubicBezTo>
                    <a:pt x="261613" y="5217713"/>
                    <a:pt x="-239182" y="4250314"/>
                    <a:pt x="122403" y="3255655"/>
                  </a:cubicBezTo>
                  <a:cubicBezTo>
                    <a:pt x="607497" y="1921629"/>
                    <a:pt x="393040" y="1662857"/>
                    <a:pt x="1061197" y="984650"/>
                  </a:cubicBezTo>
                  <a:cubicBezTo>
                    <a:pt x="1729484" y="306444"/>
                    <a:pt x="2498060" y="0"/>
                    <a:pt x="3517682" y="0"/>
                  </a:cubicBezTo>
                  <a:close/>
                </a:path>
              </a:pathLst>
            </a:custGeom>
            <a:gradFill flip="none" rotWithShape="1">
              <a:gsLst>
                <a:gs pos="2000">
                  <a:schemeClr val="bg1"/>
                </a:gs>
                <a:gs pos="16000">
                  <a:schemeClr val="accent6">
                    <a:alpha val="10000"/>
                  </a:schemeClr>
                </a:gs>
                <a:gs pos="100000">
                  <a:schemeClr val="bg1">
                    <a:alpha val="10000"/>
                  </a:schemeClr>
                </a:gs>
                <a:gs pos="85000">
                  <a:schemeClr val="accent1">
                    <a:alpha val="1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9" name="Freeform: Shape 1038">
              <a:extLst>
                <a:ext uri="{FF2B5EF4-FFF2-40B4-BE49-F238E27FC236}">
                  <a16:creationId xmlns:a16="http://schemas.microsoft.com/office/drawing/2014/main" id="{ED519330-E5F1-4248-B58C-1AA0D9E6DA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01024" y="52997"/>
              <a:ext cx="6093362" cy="6805004"/>
            </a:xfrm>
            <a:custGeom>
              <a:avLst/>
              <a:gdLst>
                <a:gd name="connsiteX0" fmla="*/ 5890490 w 5890490"/>
                <a:gd name="connsiteY0" fmla="*/ 5389037 h 6578439"/>
                <a:gd name="connsiteX1" fmla="*/ 5890490 w 5890490"/>
                <a:gd name="connsiteY1" fmla="*/ 5855587 h 6578439"/>
                <a:gd name="connsiteX2" fmla="*/ 5784593 w 5890490"/>
                <a:gd name="connsiteY2" fmla="*/ 5962054 h 6578439"/>
                <a:gd name="connsiteX3" fmla="*/ 5663414 w 5890490"/>
                <a:gd name="connsiteY3" fmla="*/ 6082564 h 6578439"/>
                <a:gd name="connsiteX4" fmla="*/ 5147099 w 5890490"/>
                <a:gd name="connsiteY4" fmla="*/ 6547726 h 6578439"/>
                <a:gd name="connsiteX5" fmla="*/ 5105015 w 5890490"/>
                <a:gd name="connsiteY5" fmla="*/ 6578439 h 6578439"/>
                <a:gd name="connsiteX6" fmla="*/ 4385601 w 5890490"/>
                <a:gd name="connsiteY6" fmla="*/ 6578439 h 6578439"/>
                <a:gd name="connsiteX7" fmla="*/ 4507252 w 5890490"/>
                <a:gd name="connsiteY7" fmla="*/ 6515968 h 6578439"/>
                <a:gd name="connsiteX8" fmla="*/ 4909330 w 5890490"/>
                <a:gd name="connsiteY8" fmla="*/ 6253453 h 6578439"/>
                <a:gd name="connsiteX9" fmla="*/ 5411374 w 5890490"/>
                <a:gd name="connsiteY9" fmla="*/ 5828544 h 6578439"/>
                <a:gd name="connsiteX10" fmla="*/ 5533570 w 5890490"/>
                <a:gd name="connsiteY10" fmla="*/ 5714534 h 6578439"/>
                <a:gd name="connsiteX11" fmla="*/ 5657425 w 5890490"/>
                <a:gd name="connsiteY11" fmla="*/ 5597650 h 6578439"/>
                <a:gd name="connsiteX12" fmla="*/ 3336813 w 5890490"/>
                <a:gd name="connsiteY12" fmla="*/ 499 h 6578439"/>
                <a:gd name="connsiteX13" fmla="*/ 3513674 w 5890490"/>
                <a:gd name="connsiteY13" fmla="*/ 1202 h 6578439"/>
                <a:gd name="connsiteX14" fmla="*/ 3602743 w 5890490"/>
                <a:gd name="connsiteY14" fmla="*/ 4827 h 6578439"/>
                <a:gd name="connsiteX15" fmla="*/ 3647213 w 5890490"/>
                <a:gd name="connsiteY15" fmla="*/ 6703 h 6578439"/>
                <a:gd name="connsiteX16" fmla="*/ 3691684 w 5890490"/>
                <a:gd name="connsiteY16" fmla="*/ 9453 h 6578439"/>
                <a:gd name="connsiteX17" fmla="*/ 3868927 w 5890490"/>
                <a:gd name="connsiteY17" fmla="*/ 27080 h 6578439"/>
                <a:gd name="connsiteX18" fmla="*/ 5200872 w 5890490"/>
                <a:gd name="connsiteY18" fmla="*/ 472240 h 6578439"/>
                <a:gd name="connsiteX19" fmla="*/ 5772711 w 5890490"/>
                <a:gd name="connsiteY19" fmla="*/ 866334 h 6578439"/>
                <a:gd name="connsiteX20" fmla="*/ 5890490 w 5890490"/>
                <a:gd name="connsiteY20" fmla="*/ 972426 h 6578439"/>
                <a:gd name="connsiteX21" fmla="*/ 5890490 w 5890490"/>
                <a:gd name="connsiteY21" fmla="*/ 1158576 h 6578439"/>
                <a:gd name="connsiteX22" fmla="*/ 5676045 w 5890490"/>
                <a:gd name="connsiteY22" fmla="*/ 986969 h 6578439"/>
                <a:gd name="connsiteX23" fmla="*/ 5103776 w 5890490"/>
                <a:gd name="connsiteY23" fmla="*/ 655879 h 6578439"/>
                <a:gd name="connsiteX24" fmla="*/ 4482465 w 5890490"/>
                <a:gd name="connsiteY24" fmla="*/ 440363 h 6578439"/>
                <a:gd name="connsiteX25" fmla="*/ 4402444 w 5890490"/>
                <a:gd name="connsiteY25" fmla="*/ 422111 h 6578439"/>
                <a:gd name="connsiteX26" fmla="*/ 4322423 w 5890490"/>
                <a:gd name="connsiteY26" fmla="*/ 404610 h 6578439"/>
                <a:gd name="connsiteX27" fmla="*/ 4241892 w 5890490"/>
                <a:gd name="connsiteY27" fmla="*/ 389858 h 6578439"/>
                <a:gd name="connsiteX28" fmla="*/ 4201627 w 5890490"/>
                <a:gd name="connsiteY28" fmla="*/ 382483 h 6578439"/>
                <a:gd name="connsiteX29" fmla="*/ 4161234 w 5890490"/>
                <a:gd name="connsiteY29" fmla="*/ 375857 h 6578439"/>
                <a:gd name="connsiteX30" fmla="*/ 3999280 w 5890490"/>
                <a:gd name="connsiteY30" fmla="*/ 353606 h 6578439"/>
                <a:gd name="connsiteX31" fmla="*/ 3836817 w 5890490"/>
                <a:gd name="connsiteY31" fmla="*/ 338480 h 6578439"/>
                <a:gd name="connsiteX32" fmla="*/ 3673972 w 5890490"/>
                <a:gd name="connsiteY32" fmla="*/ 330604 h 6578439"/>
                <a:gd name="connsiteX33" fmla="*/ 3511126 w 5890490"/>
                <a:gd name="connsiteY33" fmla="*/ 328978 h 6578439"/>
                <a:gd name="connsiteX34" fmla="*/ 3183142 w 5890490"/>
                <a:gd name="connsiteY34" fmla="*/ 342854 h 6578439"/>
                <a:gd name="connsiteX35" fmla="*/ 2541444 w 5890490"/>
                <a:gd name="connsiteY35" fmla="*/ 439988 h 6578439"/>
                <a:gd name="connsiteX36" fmla="*/ 1933895 w 5890490"/>
                <a:gd name="connsiteY36" fmla="*/ 650505 h 6578439"/>
                <a:gd name="connsiteX37" fmla="*/ 1378079 w 5890490"/>
                <a:gd name="connsiteY37" fmla="*/ 983905 h 6578439"/>
                <a:gd name="connsiteX38" fmla="*/ 1312967 w 5890490"/>
                <a:gd name="connsiteY38" fmla="*/ 1033660 h 6578439"/>
                <a:gd name="connsiteX39" fmla="*/ 1248364 w 5890490"/>
                <a:gd name="connsiteY39" fmla="*/ 1084413 h 6578439"/>
                <a:gd name="connsiteX40" fmla="*/ 1185163 w 5890490"/>
                <a:gd name="connsiteY40" fmla="*/ 1137168 h 6578439"/>
                <a:gd name="connsiteX41" fmla="*/ 1122852 w 5890490"/>
                <a:gd name="connsiteY41" fmla="*/ 1190922 h 6578439"/>
                <a:gd name="connsiteX42" fmla="*/ 892092 w 5890490"/>
                <a:gd name="connsiteY42" fmla="*/ 1421440 h 6578439"/>
                <a:gd name="connsiteX43" fmla="*/ 707202 w 5890490"/>
                <a:gd name="connsiteY43" fmla="*/ 1684212 h 6578439"/>
                <a:gd name="connsiteX44" fmla="*/ 670121 w 5890490"/>
                <a:gd name="connsiteY44" fmla="*/ 1756093 h 6578439"/>
                <a:gd name="connsiteX45" fmla="*/ 637630 w 5890490"/>
                <a:gd name="connsiteY45" fmla="*/ 1830724 h 6578439"/>
                <a:gd name="connsiteX46" fmla="*/ 607685 w 5890490"/>
                <a:gd name="connsiteY46" fmla="*/ 1907105 h 6578439"/>
                <a:gd name="connsiteX47" fmla="*/ 580034 w 5890490"/>
                <a:gd name="connsiteY47" fmla="*/ 1984986 h 6578439"/>
                <a:gd name="connsiteX48" fmla="*/ 481919 w 5890490"/>
                <a:gd name="connsiteY48" fmla="*/ 2304386 h 6578439"/>
                <a:gd name="connsiteX49" fmla="*/ 433881 w 5890490"/>
                <a:gd name="connsiteY49" fmla="*/ 2465399 h 6578439"/>
                <a:gd name="connsiteX50" fmla="*/ 384442 w 5890490"/>
                <a:gd name="connsiteY50" fmla="*/ 2626163 h 6578439"/>
                <a:gd name="connsiteX51" fmla="*/ 166039 w 5890490"/>
                <a:gd name="connsiteY51" fmla="*/ 3261338 h 6578439"/>
                <a:gd name="connsiteX52" fmla="*/ 56202 w 5890490"/>
                <a:gd name="connsiteY52" fmla="*/ 3910265 h 6578439"/>
                <a:gd name="connsiteX53" fmla="*/ 93664 w 5890490"/>
                <a:gd name="connsiteY53" fmla="*/ 4237292 h 6578439"/>
                <a:gd name="connsiteX54" fmla="*/ 111758 w 5890490"/>
                <a:gd name="connsiteY54" fmla="*/ 4317548 h 6578439"/>
                <a:gd name="connsiteX55" fmla="*/ 133038 w 5890490"/>
                <a:gd name="connsiteY55" fmla="*/ 4397054 h 6578439"/>
                <a:gd name="connsiteX56" fmla="*/ 157757 w 5890490"/>
                <a:gd name="connsiteY56" fmla="*/ 4475560 h 6578439"/>
                <a:gd name="connsiteX57" fmla="*/ 185153 w 5890490"/>
                <a:gd name="connsiteY57" fmla="*/ 4553066 h 6578439"/>
                <a:gd name="connsiteX58" fmla="*/ 493642 w 5890490"/>
                <a:gd name="connsiteY58" fmla="*/ 5132239 h 6578439"/>
                <a:gd name="connsiteX59" fmla="*/ 914391 w 5890490"/>
                <a:gd name="connsiteY59" fmla="*/ 5636528 h 6578439"/>
                <a:gd name="connsiteX60" fmla="*/ 1402034 w 5890490"/>
                <a:gd name="connsiteY60" fmla="*/ 6076188 h 6578439"/>
                <a:gd name="connsiteX61" fmla="*/ 1664397 w 5890490"/>
                <a:gd name="connsiteY61" fmla="*/ 6267079 h 6578439"/>
                <a:gd name="connsiteX62" fmla="*/ 1938992 w 5890490"/>
                <a:gd name="connsiteY62" fmla="*/ 6434343 h 6578439"/>
                <a:gd name="connsiteX63" fmla="*/ 2225931 w 5890490"/>
                <a:gd name="connsiteY63" fmla="*/ 6574322 h 6578439"/>
                <a:gd name="connsiteX64" fmla="*/ 2236328 w 5890490"/>
                <a:gd name="connsiteY64" fmla="*/ 6578439 h 6578439"/>
                <a:gd name="connsiteX65" fmla="*/ 1504665 w 5890490"/>
                <a:gd name="connsiteY65" fmla="*/ 6578439 h 6578439"/>
                <a:gd name="connsiteX66" fmla="*/ 1456827 w 5890490"/>
                <a:gd name="connsiteY66" fmla="*/ 6543476 h 6578439"/>
                <a:gd name="connsiteX67" fmla="*/ 1188475 w 5890490"/>
                <a:gd name="connsiteY67" fmla="*/ 6314083 h 6578439"/>
                <a:gd name="connsiteX68" fmla="*/ 721728 w 5890490"/>
                <a:gd name="connsiteY68" fmla="*/ 5798666 h 6578439"/>
                <a:gd name="connsiteX69" fmla="*/ 344175 w 5890490"/>
                <a:gd name="connsiteY69" fmla="*/ 5219495 h 6578439"/>
                <a:gd name="connsiteX70" fmla="*/ 87293 w 5890490"/>
                <a:gd name="connsiteY70" fmla="*/ 4583569 h 6578439"/>
                <a:gd name="connsiteX71" fmla="*/ 65886 w 5890490"/>
                <a:gd name="connsiteY71" fmla="*/ 4500813 h 6578439"/>
                <a:gd name="connsiteX72" fmla="*/ 47409 w 5890490"/>
                <a:gd name="connsiteY72" fmla="*/ 4417431 h 6578439"/>
                <a:gd name="connsiteX73" fmla="*/ 39000 w 5890490"/>
                <a:gd name="connsiteY73" fmla="*/ 4375677 h 6578439"/>
                <a:gd name="connsiteX74" fmla="*/ 31610 w 5890490"/>
                <a:gd name="connsiteY74" fmla="*/ 4333674 h 6578439"/>
                <a:gd name="connsiteX75" fmla="*/ 18868 w 5890490"/>
                <a:gd name="connsiteY75" fmla="*/ 4249417 h 6578439"/>
                <a:gd name="connsiteX76" fmla="*/ 646 w 5890490"/>
                <a:gd name="connsiteY76" fmla="*/ 3910265 h 6578439"/>
                <a:gd name="connsiteX77" fmla="*/ 130234 w 5890490"/>
                <a:gd name="connsiteY77" fmla="*/ 3248337 h 6578439"/>
                <a:gd name="connsiteX78" fmla="*/ 335383 w 5890490"/>
                <a:gd name="connsiteY78" fmla="*/ 2611911 h 6578439"/>
                <a:gd name="connsiteX79" fmla="*/ 487272 w 5890490"/>
                <a:gd name="connsiteY79" fmla="*/ 1958609 h 6578439"/>
                <a:gd name="connsiteX80" fmla="*/ 508550 w 5890490"/>
                <a:gd name="connsiteY80" fmla="*/ 1876227 h 6578439"/>
                <a:gd name="connsiteX81" fmla="*/ 531742 w 5890490"/>
                <a:gd name="connsiteY81" fmla="*/ 1793721 h 6578439"/>
                <a:gd name="connsiteX82" fmla="*/ 558245 w 5890490"/>
                <a:gd name="connsiteY82" fmla="*/ 1711465 h 6578439"/>
                <a:gd name="connsiteX83" fmla="*/ 590100 w 5890490"/>
                <a:gd name="connsiteY83" fmla="*/ 1630332 h 6578439"/>
                <a:gd name="connsiteX84" fmla="*/ 758680 w 5890490"/>
                <a:gd name="connsiteY84" fmla="*/ 1322433 h 6578439"/>
                <a:gd name="connsiteX85" fmla="*/ 976317 w 5890490"/>
                <a:gd name="connsiteY85" fmla="*/ 1049286 h 6578439"/>
                <a:gd name="connsiteX86" fmla="*/ 1035314 w 5890490"/>
                <a:gd name="connsiteY86" fmla="*/ 985406 h 6578439"/>
                <a:gd name="connsiteX87" fmla="*/ 1095329 w 5890490"/>
                <a:gd name="connsiteY87" fmla="*/ 922526 h 6578439"/>
                <a:gd name="connsiteX88" fmla="*/ 1157384 w 5890490"/>
                <a:gd name="connsiteY88" fmla="*/ 861271 h 6578439"/>
                <a:gd name="connsiteX89" fmla="*/ 1220841 w 5890490"/>
                <a:gd name="connsiteY89" fmla="*/ 801017 h 6578439"/>
                <a:gd name="connsiteX90" fmla="*/ 1286462 w 5890490"/>
                <a:gd name="connsiteY90" fmla="*/ 742886 h 6578439"/>
                <a:gd name="connsiteX91" fmla="*/ 1353233 w 5890490"/>
                <a:gd name="connsiteY91" fmla="*/ 685632 h 6578439"/>
                <a:gd name="connsiteX92" fmla="*/ 1369924 w 5890490"/>
                <a:gd name="connsiteY92" fmla="*/ 671256 h 6578439"/>
                <a:gd name="connsiteX93" fmla="*/ 1387380 w 5890490"/>
                <a:gd name="connsiteY93" fmla="*/ 657755 h 6578439"/>
                <a:gd name="connsiteX94" fmla="*/ 1422422 w 5890490"/>
                <a:gd name="connsiteY94" fmla="*/ 630877 h 6578439"/>
                <a:gd name="connsiteX95" fmla="*/ 1492759 w 5890490"/>
                <a:gd name="connsiteY95" fmla="*/ 577248 h 6578439"/>
                <a:gd name="connsiteX96" fmla="*/ 1528820 w 5890490"/>
                <a:gd name="connsiteY96" fmla="*/ 551496 h 6578439"/>
                <a:gd name="connsiteX97" fmla="*/ 1565390 w 5890490"/>
                <a:gd name="connsiteY97" fmla="*/ 526370 h 6578439"/>
                <a:gd name="connsiteX98" fmla="*/ 1639040 w 5890490"/>
                <a:gd name="connsiteY98" fmla="*/ 476490 h 6578439"/>
                <a:gd name="connsiteX99" fmla="*/ 1792075 w 5890490"/>
                <a:gd name="connsiteY99" fmla="*/ 384859 h 6578439"/>
                <a:gd name="connsiteX100" fmla="*/ 2455943 w 5890490"/>
                <a:gd name="connsiteY100" fmla="*/ 117836 h 6578439"/>
                <a:gd name="connsiteX101" fmla="*/ 3159952 w 5890490"/>
                <a:gd name="connsiteY101" fmla="*/ 7203 h 6578439"/>
                <a:gd name="connsiteX102" fmla="*/ 3336813 w 5890490"/>
                <a:gd name="connsiteY102" fmla="*/ 499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5890490" h="6578439">
                  <a:moveTo>
                    <a:pt x="5890490" y="5389037"/>
                  </a:moveTo>
                  <a:lnTo>
                    <a:pt x="5890490" y="5855587"/>
                  </a:lnTo>
                  <a:lnTo>
                    <a:pt x="5784593" y="5962054"/>
                  </a:lnTo>
                  <a:cubicBezTo>
                    <a:pt x="5744454" y="6002308"/>
                    <a:pt x="5704062" y="6042436"/>
                    <a:pt x="5663414" y="6082564"/>
                  </a:cubicBezTo>
                  <a:cubicBezTo>
                    <a:pt x="5500314" y="6242577"/>
                    <a:pt x="5330970" y="6400714"/>
                    <a:pt x="5147099" y="6547726"/>
                  </a:cubicBezTo>
                  <a:lnTo>
                    <a:pt x="5105015" y="6578439"/>
                  </a:lnTo>
                  <a:lnTo>
                    <a:pt x="4385601" y="6578439"/>
                  </a:lnTo>
                  <a:lnTo>
                    <a:pt x="4507252" y="6515968"/>
                  </a:lnTo>
                  <a:cubicBezTo>
                    <a:pt x="4645901" y="6439679"/>
                    <a:pt x="4779837" y="6350961"/>
                    <a:pt x="4909330" y="6253453"/>
                  </a:cubicBezTo>
                  <a:cubicBezTo>
                    <a:pt x="5082369" y="6123567"/>
                    <a:pt x="5248145" y="5979180"/>
                    <a:pt x="5411374" y="5828544"/>
                  </a:cubicBezTo>
                  <a:cubicBezTo>
                    <a:pt x="5452149" y="5790791"/>
                    <a:pt x="5492924" y="5752788"/>
                    <a:pt x="5533570" y="5714534"/>
                  </a:cubicBezTo>
                  <a:lnTo>
                    <a:pt x="5657425" y="5597650"/>
                  </a:lnTo>
                  <a:close/>
                  <a:moveTo>
                    <a:pt x="3336813" y="499"/>
                  </a:moveTo>
                  <a:cubicBezTo>
                    <a:pt x="3395682" y="-392"/>
                    <a:pt x="3454550" y="-48"/>
                    <a:pt x="3513674" y="1202"/>
                  </a:cubicBezTo>
                  <a:lnTo>
                    <a:pt x="3602743" y="4827"/>
                  </a:lnTo>
                  <a:lnTo>
                    <a:pt x="3647213" y="6703"/>
                  </a:lnTo>
                  <a:cubicBezTo>
                    <a:pt x="3661994" y="7327"/>
                    <a:pt x="3676903" y="7703"/>
                    <a:pt x="3691684" y="9453"/>
                  </a:cubicBezTo>
                  <a:lnTo>
                    <a:pt x="3868927" y="27080"/>
                  </a:lnTo>
                  <a:cubicBezTo>
                    <a:pt x="4340645" y="85584"/>
                    <a:pt x="4795160" y="243221"/>
                    <a:pt x="5200872" y="472240"/>
                  </a:cubicBezTo>
                  <a:cubicBezTo>
                    <a:pt x="5403855" y="587124"/>
                    <a:pt x="5594988" y="719447"/>
                    <a:pt x="5772711" y="866334"/>
                  </a:cubicBezTo>
                  <a:lnTo>
                    <a:pt x="5890490" y="972426"/>
                  </a:lnTo>
                  <a:lnTo>
                    <a:pt x="5890490" y="1158576"/>
                  </a:lnTo>
                  <a:lnTo>
                    <a:pt x="5676045" y="986969"/>
                  </a:lnTo>
                  <a:cubicBezTo>
                    <a:pt x="5496587" y="857740"/>
                    <a:pt x="5304275" y="746699"/>
                    <a:pt x="5103776" y="655879"/>
                  </a:cubicBezTo>
                  <a:cubicBezTo>
                    <a:pt x="4903214" y="564747"/>
                    <a:pt x="4695006" y="492492"/>
                    <a:pt x="4482465" y="440363"/>
                  </a:cubicBezTo>
                  <a:lnTo>
                    <a:pt x="4402444" y="422111"/>
                  </a:lnTo>
                  <a:cubicBezTo>
                    <a:pt x="4375813" y="416111"/>
                    <a:pt x="4349436" y="408859"/>
                    <a:pt x="4322423" y="404610"/>
                  </a:cubicBezTo>
                  <a:lnTo>
                    <a:pt x="4241892" y="389858"/>
                  </a:lnTo>
                  <a:lnTo>
                    <a:pt x="4201627" y="382483"/>
                  </a:lnTo>
                  <a:cubicBezTo>
                    <a:pt x="4188248" y="379983"/>
                    <a:pt x="4174869" y="377483"/>
                    <a:pt x="4161234" y="375857"/>
                  </a:cubicBezTo>
                  <a:cubicBezTo>
                    <a:pt x="4107208" y="368482"/>
                    <a:pt x="4053308" y="360482"/>
                    <a:pt x="3999280" y="353606"/>
                  </a:cubicBezTo>
                  <a:cubicBezTo>
                    <a:pt x="3944999" y="348855"/>
                    <a:pt x="3890844" y="343854"/>
                    <a:pt x="3836817" y="338480"/>
                  </a:cubicBezTo>
                  <a:lnTo>
                    <a:pt x="3673972" y="330604"/>
                  </a:lnTo>
                  <a:cubicBezTo>
                    <a:pt x="3619690" y="329104"/>
                    <a:pt x="3565281" y="329604"/>
                    <a:pt x="3511126" y="328978"/>
                  </a:cubicBezTo>
                  <a:cubicBezTo>
                    <a:pt x="3402054" y="330728"/>
                    <a:pt x="3291706" y="334604"/>
                    <a:pt x="3183142" y="342854"/>
                  </a:cubicBezTo>
                  <a:cubicBezTo>
                    <a:pt x="2965505" y="358855"/>
                    <a:pt x="2750670" y="389733"/>
                    <a:pt x="2541444" y="439988"/>
                  </a:cubicBezTo>
                  <a:cubicBezTo>
                    <a:pt x="2332216" y="490117"/>
                    <a:pt x="2128850" y="559997"/>
                    <a:pt x="1933895" y="650505"/>
                  </a:cubicBezTo>
                  <a:cubicBezTo>
                    <a:pt x="1738939" y="741261"/>
                    <a:pt x="1553540" y="854146"/>
                    <a:pt x="1378079" y="983905"/>
                  </a:cubicBezTo>
                  <a:lnTo>
                    <a:pt x="1312967" y="1033660"/>
                  </a:lnTo>
                  <a:cubicBezTo>
                    <a:pt x="1291178" y="1050286"/>
                    <a:pt x="1269006" y="1066412"/>
                    <a:pt x="1248364" y="1084413"/>
                  </a:cubicBezTo>
                  <a:lnTo>
                    <a:pt x="1185163" y="1137168"/>
                  </a:lnTo>
                  <a:cubicBezTo>
                    <a:pt x="1164138" y="1154794"/>
                    <a:pt x="1142603" y="1172046"/>
                    <a:pt x="1122852" y="1190922"/>
                  </a:cubicBezTo>
                  <a:cubicBezTo>
                    <a:pt x="1041557" y="1264303"/>
                    <a:pt x="961663" y="1339309"/>
                    <a:pt x="892092" y="1421440"/>
                  </a:cubicBezTo>
                  <a:cubicBezTo>
                    <a:pt x="819589" y="1501822"/>
                    <a:pt x="759827" y="1590329"/>
                    <a:pt x="707202" y="1684212"/>
                  </a:cubicBezTo>
                  <a:cubicBezTo>
                    <a:pt x="694715" y="1708089"/>
                    <a:pt x="682227" y="1731841"/>
                    <a:pt x="670121" y="1756093"/>
                  </a:cubicBezTo>
                  <a:lnTo>
                    <a:pt x="637630" y="1830724"/>
                  </a:lnTo>
                  <a:cubicBezTo>
                    <a:pt x="626161" y="1855350"/>
                    <a:pt x="617624" y="1881603"/>
                    <a:pt x="607685" y="1907105"/>
                  </a:cubicBezTo>
                  <a:cubicBezTo>
                    <a:pt x="598128" y="1932857"/>
                    <a:pt x="588317" y="1958483"/>
                    <a:pt x="580034" y="1984986"/>
                  </a:cubicBezTo>
                  <a:cubicBezTo>
                    <a:pt x="544611" y="2089620"/>
                    <a:pt x="513393" y="2197128"/>
                    <a:pt x="481919" y="2304386"/>
                  </a:cubicBezTo>
                  <a:lnTo>
                    <a:pt x="433881" y="2465399"/>
                  </a:lnTo>
                  <a:lnTo>
                    <a:pt x="384442" y="2626163"/>
                  </a:lnTo>
                  <a:cubicBezTo>
                    <a:pt x="317672" y="2839680"/>
                    <a:pt x="243129" y="3050946"/>
                    <a:pt x="166039" y="3261338"/>
                  </a:cubicBezTo>
                  <a:cubicBezTo>
                    <a:pt x="88822" y="3468979"/>
                    <a:pt x="50850" y="3690248"/>
                    <a:pt x="56202" y="3910265"/>
                  </a:cubicBezTo>
                  <a:cubicBezTo>
                    <a:pt x="58495" y="4020274"/>
                    <a:pt x="71493" y="4129783"/>
                    <a:pt x="93664" y="4237292"/>
                  </a:cubicBezTo>
                  <a:cubicBezTo>
                    <a:pt x="99143" y="4264168"/>
                    <a:pt x="104623" y="4291045"/>
                    <a:pt x="111758" y="4317548"/>
                  </a:cubicBezTo>
                  <a:cubicBezTo>
                    <a:pt x="118384" y="4344176"/>
                    <a:pt x="124627" y="4370802"/>
                    <a:pt x="133038" y="4397054"/>
                  </a:cubicBezTo>
                  <a:cubicBezTo>
                    <a:pt x="140810" y="4423307"/>
                    <a:pt x="148456" y="4449683"/>
                    <a:pt x="157757" y="4475560"/>
                  </a:cubicBezTo>
                  <a:cubicBezTo>
                    <a:pt x="166549" y="4501562"/>
                    <a:pt x="175087" y="4527564"/>
                    <a:pt x="185153" y="4553066"/>
                  </a:cubicBezTo>
                  <a:cubicBezTo>
                    <a:pt x="262371" y="4758458"/>
                    <a:pt x="368895" y="4951974"/>
                    <a:pt x="493642" y="5132239"/>
                  </a:cubicBezTo>
                  <a:cubicBezTo>
                    <a:pt x="618389" y="5312627"/>
                    <a:pt x="760846" y="5480391"/>
                    <a:pt x="914391" y="5636528"/>
                  </a:cubicBezTo>
                  <a:cubicBezTo>
                    <a:pt x="1069081" y="5793166"/>
                    <a:pt x="1231544" y="5941677"/>
                    <a:pt x="1402034" y="6076188"/>
                  </a:cubicBezTo>
                  <a:cubicBezTo>
                    <a:pt x="1487535" y="6143320"/>
                    <a:pt x="1574565" y="6207574"/>
                    <a:pt x="1664397" y="6267079"/>
                  </a:cubicBezTo>
                  <a:cubicBezTo>
                    <a:pt x="1753592" y="6327459"/>
                    <a:pt x="1845336" y="6383088"/>
                    <a:pt x="1938992" y="6434343"/>
                  </a:cubicBezTo>
                  <a:cubicBezTo>
                    <a:pt x="2032647" y="6485659"/>
                    <a:pt x="2128309" y="6532600"/>
                    <a:pt x="2225931" y="6574322"/>
                  </a:cubicBezTo>
                  <a:lnTo>
                    <a:pt x="2236328" y="6578439"/>
                  </a:lnTo>
                  <a:lnTo>
                    <a:pt x="1504665" y="6578439"/>
                  </a:lnTo>
                  <a:lnTo>
                    <a:pt x="1456827" y="6543476"/>
                  </a:lnTo>
                  <a:cubicBezTo>
                    <a:pt x="1363554" y="6470595"/>
                    <a:pt x="1273848" y="6394340"/>
                    <a:pt x="1188475" y="6314083"/>
                  </a:cubicBezTo>
                  <a:cubicBezTo>
                    <a:pt x="1017856" y="6153445"/>
                    <a:pt x="863803" y="5979931"/>
                    <a:pt x="721728" y="5798666"/>
                  </a:cubicBezTo>
                  <a:cubicBezTo>
                    <a:pt x="579397" y="5616027"/>
                    <a:pt x="452103" y="5422511"/>
                    <a:pt x="344175" y="5219495"/>
                  </a:cubicBezTo>
                  <a:cubicBezTo>
                    <a:pt x="236505" y="5016354"/>
                    <a:pt x="147946" y="4803586"/>
                    <a:pt x="87293" y="4583569"/>
                  </a:cubicBezTo>
                  <a:cubicBezTo>
                    <a:pt x="79138" y="4556193"/>
                    <a:pt x="72639" y="4528440"/>
                    <a:pt x="65886" y="4500813"/>
                  </a:cubicBezTo>
                  <a:cubicBezTo>
                    <a:pt x="58751" y="4473311"/>
                    <a:pt x="53144" y="4445308"/>
                    <a:pt x="47409" y="4417431"/>
                  </a:cubicBezTo>
                  <a:cubicBezTo>
                    <a:pt x="44733" y="4403430"/>
                    <a:pt x="41294" y="4389679"/>
                    <a:pt x="39000" y="4375677"/>
                  </a:cubicBezTo>
                  <a:lnTo>
                    <a:pt x="31610" y="4333674"/>
                  </a:lnTo>
                  <a:cubicBezTo>
                    <a:pt x="26258" y="4305797"/>
                    <a:pt x="22563" y="4277544"/>
                    <a:pt x="18868" y="4249417"/>
                  </a:cubicBezTo>
                  <a:cubicBezTo>
                    <a:pt x="4214" y="4136784"/>
                    <a:pt x="-2158" y="4023275"/>
                    <a:pt x="646" y="3910265"/>
                  </a:cubicBezTo>
                  <a:cubicBezTo>
                    <a:pt x="5997" y="3683872"/>
                    <a:pt x="50596" y="3459605"/>
                    <a:pt x="130234" y="3248337"/>
                  </a:cubicBezTo>
                  <a:cubicBezTo>
                    <a:pt x="207961" y="3039196"/>
                    <a:pt x="278044" y="2827179"/>
                    <a:pt x="335383" y="2611911"/>
                  </a:cubicBezTo>
                  <a:cubicBezTo>
                    <a:pt x="393743" y="2396644"/>
                    <a:pt x="435792" y="2178627"/>
                    <a:pt x="487272" y="1958609"/>
                  </a:cubicBezTo>
                  <a:cubicBezTo>
                    <a:pt x="493259" y="1931107"/>
                    <a:pt x="501287" y="1903730"/>
                    <a:pt x="508550" y="1876227"/>
                  </a:cubicBezTo>
                  <a:cubicBezTo>
                    <a:pt x="516195" y="1848725"/>
                    <a:pt x="522312" y="1820972"/>
                    <a:pt x="531742" y="1793721"/>
                  </a:cubicBezTo>
                  <a:lnTo>
                    <a:pt x="558245" y="1711465"/>
                  </a:lnTo>
                  <a:cubicBezTo>
                    <a:pt x="568439" y="1684337"/>
                    <a:pt x="579652" y="1657459"/>
                    <a:pt x="590100" y="1630332"/>
                  </a:cubicBezTo>
                  <a:cubicBezTo>
                    <a:pt x="635080" y="1523075"/>
                    <a:pt x="690637" y="1417566"/>
                    <a:pt x="758680" y="1322433"/>
                  </a:cubicBezTo>
                  <a:cubicBezTo>
                    <a:pt x="824430" y="1225051"/>
                    <a:pt x="899610" y="1136168"/>
                    <a:pt x="976317" y="1049286"/>
                  </a:cubicBezTo>
                  <a:cubicBezTo>
                    <a:pt x="995049" y="1027035"/>
                    <a:pt x="1015436" y="1006533"/>
                    <a:pt x="1035314" y="985406"/>
                  </a:cubicBezTo>
                  <a:lnTo>
                    <a:pt x="1095329" y="922526"/>
                  </a:lnTo>
                  <a:cubicBezTo>
                    <a:pt x="1114953" y="901149"/>
                    <a:pt x="1136359" y="881397"/>
                    <a:pt x="1157384" y="861271"/>
                  </a:cubicBezTo>
                  <a:lnTo>
                    <a:pt x="1220841" y="801017"/>
                  </a:lnTo>
                  <a:cubicBezTo>
                    <a:pt x="1241610" y="780514"/>
                    <a:pt x="1264418" y="762014"/>
                    <a:pt x="1286462" y="742886"/>
                  </a:cubicBezTo>
                  <a:lnTo>
                    <a:pt x="1353233" y="685632"/>
                  </a:lnTo>
                  <a:lnTo>
                    <a:pt x="1369924" y="671256"/>
                  </a:lnTo>
                  <a:cubicBezTo>
                    <a:pt x="1375658" y="666631"/>
                    <a:pt x="1381520" y="662255"/>
                    <a:pt x="1387380" y="657755"/>
                  </a:cubicBezTo>
                  <a:lnTo>
                    <a:pt x="1422422" y="630877"/>
                  </a:lnTo>
                  <a:lnTo>
                    <a:pt x="1492759" y="577248"/>
                  </a:lnTo>
                  <a:cubicBezTo>
                    <a:pt x="1504355" y="567997"/>
                    <a:pt x="1516714" y="559997"/>
                    <a:pt x="1528820" y="551496"/>
                  </a:cubicBezTo>
                  <a:lnTo>
                    <a:pt x="1565390" y="526370"/>
                  </a:lnTo>
                  <a:lnTo>
                    <a:pt x="1639040" y="476490"/>
                  </a:lnTo>
                  <a:cubicBezTo>
                    <a:pt x="1689754" y="445613"/>
                    <a:pt x="1740723" y="414986"/>
                    <a:pt x="1792075" y="384859"/>
                  </a:cubicBezTo>
                  <a:cubicBezTo>
                    <a:pt x="2000282" y="268724"/>
                    <a:pt x="2224927" y="179467"/>
                    <a:pt x="2455943" y="117836"/>
                  </a:cubicBezTo>
                  <a:cubicBezTo>
                    <a:pt x="2687088" y="55957"/>
                    <a:pt x="2923964" y="21204"/>
                    <a:pt x="3159952" y="7203"/>
                  </a:cubicBezTo>
                  <a:cubicBezTo>
                    <a:pt x="3219076" y="3515"/>
                    <a:pt x="3277945" y="1389"/>
                    <a:pt x="3336813" y="499"/>
                  </a:cubicBezTo>
                  <a:close/>
                </a:path>
              </a:pathLst>
            </a:custGeom>
            <a:gradFill flip="none" rotWithShape="1">
              <a:gsLst>
                <a:gs pos="2000">
                  <a:schemeClr val="bg1">
                    <a:alpha val="10000"/>
                  </a:schemeClr>
                </a:gs>
                <a:gs pos="16000">
                  <a:schemeClr val="accent6">
                    <a:alpha val="5000"/>
                  </a:schemeClr>
                </a:gs>
                <a:gs pos="100000">
                  <a:schemeClr val="bg1">
                    <a:alpha val="10000"/>
                  </a:schemeClr>
                </a:gs>
                <a:gs pos="85000">
                  <a:schemeClr val="accent1">
                    <a:alpha val="1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1026" name="Picture 2" descr="England Coin Pound sterling Banknote ...">
            <a:extLst>
              <a:ext uri="{FF2B5EF4-FFF2-40B4-BE49-F238E27FC236}">
                <a16:creationId xmlns:a16="http://schemas.microsoft.com/office/drawing/2014/main" id="{60308C79-63C7-D4AE-99FB-51BE43C3FE2A}"/>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569323" y="2740701"/>
            <a:ext cx="4141760" cy="2057855"/>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478360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3D027AF-E5C8-E818-55B8-8DEB0DD08FEF}"/>
              </a:ext>
            </a:extLst>
          </p:cNvPr>
          <p:cNvPicPr>
            <a:picLocks noChangeAspect="1"/>
          </p:cNvPicPr>
          <p:nvPr/>
        </p:nvPicPr>
        <p:blipFill>
          <a:blip r:embed="rId2"/>
          <a:stretch>
            <a:fillRect/>
          </a:stretch>
        </p:blipFill>
        <p:spPr>
          <a:xfrm>
            <a:off x="143100" y="619125"/>
            <a:ext cx="11377439" cy="6238875"/>
          </a:xfrm>
          <a:prstGeom prst="rect">
            <a:avLst/>
          </a:prstGeom>
        </p:spPr>
      </p:pic>
    </p:spTree>
    <p:extLst>
      <p:ext uri="{BB962C8B-B14F-4D97-AF65-F5344CB8AC3E}">
        <p14:creationId xmlns:p14="http://schemas.microsoft.com/office/powerpoint/2010/main" val="409763692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278AB57-C0FB-03A0-7853-65CD7CCA25A1}"/>
              </a:ext>
            </a:extLst>
          </p:cNvPr>
          <p:cNvPicPr>
            <a:picLocks noChangeAspect="1"/>
          </p:cNvPicPr>
          <p:nvPr/>
        </p:nvPicPr>
        <p:blipFill>
          <a:blip r:embed="rId2"/>
          <a:stretch>
            <a:fillRect/>
          </a:stretch>
        </p:blipFill>
        <p:spPr>
          <a:xfrm>
            <a:off x="118319" y="647700"/>
            <a:ext cx="11996586" cy="5543549"/>
          </a:xfrm>
          <a:prstGeom prst="rect">
            <a:avLst/>
          </a:prstGeom>
        </p:spPr>
      </p:pic>
    </p:spTree>
    <p:extLst>
      <p:ext uri="{BB962C8B-B14F-4D97-AF65-F5344CB8AC3E}">
        <p14:creationId xmlns:p14="http://schemas.microsoft.com/office/powerpoint/2010/main" val="177138425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9766E4A-649F-D954-D81E-1DE47EFD2930}"/>
              </a:ext>
            </a:extLst>
          </p:cNvPr>
          <p:cNvPicPr>
            <a:picLocks noChangeAspect="1"/>
          </p:cNvPicPr>
          <p:nvPr/>
        </p:nvPicPr>
        <p:blipFill>
          <a:blip r:embed="rId2"/>
          <a:stretch>
            <a:fillRect/>
          </a:stretch>
        </p:blipFill>
        <p:spPr>
          <a:xfrm>
            <a:off x="3314618" y="244566"/>
            <a:ext cx="4967370" cy="6060983"/>
          </a:xfrm>
          <a:prstGeom prst="rect">
            <a:avLst/>
          </a:prstGeom>
        </p:spPr>
      </p:pic>
      <p:sp>
        <p:nvSpPr>
          <p:cNvPr id="4" name="Arrow: Left 3">
            <a:extLst>
              <a:ext uri="{FF2B5EF4-FFF2-40B4-BE49-F238E27FC236}">
                <a16:creationId xmlns:a16="http://schemas.microsoft.com/office/drawing/2014/main" id="{BD9E832A-1AF8-A649-ACC3-BA334DCEF809}"/>
              </a:ext>
            </a:extLst>
          </p:cNvPr>
          <p:cNvSpPr/>
          <p:nvPr/>
        </p:nvSpPr>
        <p:spPr>
          <a:xfrm>
            <a:off x="7486650" y="1162050"/>
            <a:ext cx="2590800" cy="447675"/>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50486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E2ED748-CFDC-91FC-63EE-8EADDD76D403}"/>
              </a:ext>
            </a:extLst>
          </p:cNvPr>
          <p:cNvPicPr>
            <a:picLocks noChangeAspect="1"/>
          </p:cNvPicPr>
          <p:nvPr/>
        </p:nvPicPr>
        <p:blipFill>
          <a:blip r:embed="rId2"/>
          <a:stretch>
            <a:fillRect/>
          </a:stretch>
        </p:blipFill>
        <p:spPr>
          <a:xfrm>
            <a:off x="216274" y="752475"/>
            <a:ext cx="11697339" cy="5381625"/>
          </a:xfrm>
          <a:prstGeom prst="rect">
            <a:avLst/>
          </a:prstGeom>
        </p:spPr>
      </p:pic>
    </p:spTree>
    <p:extLst>
      <p:ext uri="{BB962C8B-B14F-4D97-AF65-F5344CB8AC3E}">
        <p14:creationId xmlns:p14="http://schemas.microsoft.com/office/powerpoint/2010/main" val="217478577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C9578C1-2411-D440-86B5-F9055AD02A88}"/>
            </a:ext>
          </a:extLst>
        </p:cNvPr>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34638B89-AF8D-0BA9-CC76-C686D5EA7B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3" name="Rectangle 1032">
            <a:extLst>
              <a:ext uri="{FF2B5EF4-FFF2-40B4-BE49-F238E27FC236}">
                <a16:creationId xmlns:a16="http://schemas.microsoft.com/office/drawing/2014/main" id="{E0476897-3E03-E506-55DE-FAEB0EBC9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C7273F7F-6420-0587-A265-9B9B35AD5060}"/>
              </a:ext>
            </a:extLst>
          </p:cNvPr>
          <p:cNvSpPr txBox="1"/>
          <p:nvPr/>
        </p:nvSpPr>
        <p:spPr>
          <a:xfrm>
            <a:off x="814415" y="1772282"/>
            <a:ext cx="4805996" cy="1297115"/>
          </a:xfrm>
          <a:prstGeom prst="rect">
            <a:avLst/>
          </a:prstGeom>
        </p:spPr>
        <p:txBody>
          <a:bodyPr vert="horz" lIns="91440" tIns="45720" rIns="91440" bIns="45720" rtlCol="0" anchor="t">
            <a:noAutofit/>
          </a:bodyPr>
          <a:lstStyle/>
          <a:p>
            <a:pPr>
              <a:lnSpc>
                <a:spcPct val="90000"/>
              </a:lnSpc>
              <a:spcBef>
                <a:spcPct val="0"/>
              </a:spcBef>
              <a:spcAft>
                <a:spcPts val="600"/>
              </a:spcAft>
            </a:pPr>
            <a:r>
              <a:rPr lang="en-US" sz="6600" kern="1200" dirty="0">
                <a:solidFill>
                  <a:schemeClr val="tx2"/>
                </a:solidFill>
                <a:latin typeface="+mj-lt"/>
                <a:ea typeface="+mj-ea"/>
                <a:cs typeface="+mj-cs"/>
              </a:rPr>
              <a:t>How can parents get involved?</a:t>
            </a:r>
          </a:p>
        </p:txBody>
      </p:sp>
      <p:grpSp>
        <p:nvGrpSpPr>
          <p:cNvPr id="1035" name="Group 1034">
            <a:extLst>
              <a:ext uri="{FF2B5EF4-FFF2-40B4-BE49-F238E27FC236}">
                <a16:creationId xmlns:a16="http://schemas.microsoft.com/office/drawing/2014/main" id="{00D0E57B-0A94-A1AF-10E3-5D15EF38E4A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01023" y="52996"/>
            <a:ext cx="6093363" cy="6805005"/>
            <a:chOff x="6101023" y="52996"/>
            <a:chExt cx="6093363" cy="6805005"/>
          </a:xfrm>
        </p:grpSpPr>
        <p:sp>
          <p:nvSpPr>
            <p:cNvPr id="1036" name="Freeform: Shape 1035">
              <a:extLst>
                <a:ext uri="{FF2B5EF4-FFF2-40B4-BE49-F238E27FC236}">
                  <a16:creationId xmlns:a16="http://schemas.microsoft.com/office/drawing/2014/main" id="{DEE7D3F6-6EF0-8F1C-C41F-B7AEDB1D8E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01024" y="52997"/>
              <a:ext cx="6093362" cy="6805004"/>
            </a:xfrm>
            <a:custGeom>
              <a:avLst/>
              <a:gdLst>
                <a:gd name="connsiteX0" fmla="*/ 3517682 w 5890490"/>
                <a:gd name="connsiteY0" fmla="*/ 0 h 6578439"/>
                <a:gd name="connsiteX1" fmla="*/ 5849513 w 5890490"/>
                <a:gd name="connsiteY1" fmla="*/ 841730 h 6578439"/>
                <a:gd name="connsiteX2" fmla="*/ 5890490 w 5890490"/>
                <a:gd name="connsiteY2" fmla="*/ 879060 h 6578439"/>
                <a:gd name="connsiteX3" fmla="*/ 5890490 w 5890490"/>
                <a:gd name="connsiteY3" fmla="*/ 1816052 h 6578439"/>
                <a:gd name="connsiteX4" fmla="*/ 5856961 w 5890490"/>
                <a:gd name="connsiteY4" fmla="*/ 1771023 h 6578439"/>
                <a:gd name="connsiteX5" fmla="*/ 5655397 w 5890490"/>
                <a:gd name="connsiteY5" fmla="*/ 1548813 h 6578439"/>
                <a:gd name="connsiteX6" fmla="*/ 3517682 w 5890490"/>
                <a:gd name="connsiteY6" fmla="*/ 658717 h 6578439"/>
                <a:gd name="connsiteX7" fmla="*/ 2395696 w 5890490"/>
                <a:gd name="connsiteY7" fmla="*/ 850721 h 6578439"/>
                <a:gd name="connsiteX8" fmla="*/ 1519955 w 5890490"/>
                <a:gd name="connsiteY8" fmla="*/ 1450441 h 6578439"/>
                <a:gd name="connsiteX9" fmla="*/ 1223630 w 5890490"/>
                <a:gd name="connsiteY9" fmla="*/ 1841430 h 6578439"/>
                <a:gd name="connsiteX10" fmla="*/ 1075857 w 5890490"/>
                <a:gd name="connsiteY10" fmla="*/ 2329343 h 6578439"/>
                <a:gd name="connsiteX11" fmla="*/ 731010 w 5890490"/>
                <a:gd name="connsiteY11" fmla="*/ 3483744 h 6578439"/>
                <a:gd name="connsiteX12" fmla="*/ 741000 w 5890490"/>
                <a:gd name="connsiteY12" fmla="*/ 4479719 h 6578439"/>
                <a:gd name="connsiteX13" fmla="*/ 1315615 w 5890490"/>
                <a:gd name="connsiteY13" fmla="*/ 5443827 h 6578439"/>
                <a:gd name="connsiteX14" fmla="*/ 2277503 w 5890490"/>
                <a:gd name="connsiteY14" fmla="*/ 6259386 h 6578439"/>
                <a:gd name="connsiteX15" fmla="*/ 3439448 w 5890490"/>
                <a:gd name="connsiteY15" fmla="*/ 6551739 h 6578439"/>
                <a:gd name="connsiteX16" fmla="*/ 4408732 w 5890490"/>
                <a:gd name="connsiteY16" fmla="*/ 6255172 h 6578439"/>
                <a:gd name="connsiteX17" fmla="*/ 5343243 w 5890490"/>
                <a:gd name="connsiteY17" fmla="*/ 5442509 h 6578439"/>
                <a:gd name="connsiteX18" fmla="*/ 5745566 w 5890490"/>
                <a:gd name="connsiteY18" fmla="*/ 5056656 h 6578439"/>
                <a:gd name="connsiteX19" fmla="*/ 5890490 w 5890490"/>
                <a:gd name="connsiteY19" fmla="*/ 4920880 h 6578439"/>
                <a:gd name="connsiteX20" fmla="*/ 5890490 w 5890490"/>
                <a:gd name="connsiteY20" fmla="*/ 5821966 h 6578439"/>
                <a:gd name="connsiteX21" fmla="*/ 5802002 w 5890490"/>
                <a:gd name="connsiteY21" fmla="*/ 5907904 h 6578439"/>
                <a:gd name="connsiteX22" fmla="*/ 5294358 w 5890490"/>
                <a:gd name="connsiteY22" fmla="*/ 6397505 h 6578439"/>
                <a:gd name="connsiteX23" fmla="*/ 5077178 w 5890490"/>
                <a:gd name="connsiteY23" fmla="*/ 6578439 h 6578439"/>
                <a:gd name="connsiteX24" fmla="*/ 1567290 w 5890490"/>
                <a:gd name="connsiteY24" fmla="*/ 6578439 h 6578439"/>
                <a:gd name="connsiteX25" fmla="*/ 1508588 w 5890490"/>
                <a:gd name="connsiteY25" fmla="*/ 6535186 h 6578439"/>
                <a:gd name="connsiteX26" fmla="*/ 826498 w 5890490"/>
                <a:gd name="connsiteY26" fmla="*/ 5876034 h 6578439"/>
                <a:gd name="connsiteX27" fmla="*/ 122403 w 5890490"/>
                <a:gd name="connsiteY27" fmla="*/ 3255655 h 6578439"/>
                <a:gd name="connsiteX28" fmla="*/ 1061197 w 5890490"/>
                <a:gd name="connsiteY28" fmla="*/ 984650 h 6578439"/>
                <a:gd name="connsiteX29" fmla="*/ 3517682 w 5890490"/>
                <a:gd name="connsiteY29" fmla="*/ 0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890490" h="6578439">
                  <a:moveTo>
                    <a:pt x="3517682" y="0"/>
                  </a:moveTo>
                  <a:cubicBezTo>
                    <a:pt x="4402016" y="0"/>
                    <a:pt x="5213741" y="315483"/>
                    <a:pt x="5849513" y="841730"/>
                  </a:cubicBezTo>
                  <a:lnTo>
                    <a:pt x="5890490" y="879060"/>
                  </a:lnTo>
                  <a:lnTo>
                    <a:pt x="5890490" y="1816052"/>
                  </a:lnTo>
                  <a:lnTo>
                    <a:pt x="5856961" y="1771023"/>
                  </a:lnTo>
                  <a:cubicBezTo>
                    <a:pt x="5793650" y="1694076"/>
                    <a:pt x="5726429" y="1619959"/>
                    <a:pt x="5655397" y="1548813"/>
                  </a:cubicBezTo>
                  <a:cubicBezTo>
                    <a:pt x="5082208" y="974906"/>
                    <a:pt x="4322973" y="658717"/>
                    <a:pt x="3517682" y="658717"/>
                  </a:cubicBezTo>
                  <a:cubicBezTo>
                    <a:pt x="3085520" y="658717"/>
                    <a:pt x="2718488" y="721533"/>
                    <a:pt x="2395696" y="850721"/>
                  </a:cubicBezTo>
                  <a:cubicBezTo>
                    <a:pt x="2079132" y="977407"/>
                    <a:pt x="1792668" y="1173626"/>
                    <a:pt x="1519955" y="1450441"/>
                  </a:cubicBezTo>
                  <a:cubicBezTo>
                    <a:pt x="1330275" y="1642840"/>
                    <a:pt x="1263719" y="1756094"/>
                    <a:pt x="1223630" y="1841430"/>
                  </a:cubicBezTo>
                  <a:cubicBezTo>
                    <a:pt x="1166545" y="1962981"/>
                    <a:pt x="1128532" y="2116663"/>
                    <a:pt x="1075857" y="2329343"/>
                  </a:cubicBezTo>
                  <a:cubicBezTo>
                    <a:pt x="1008652" y="2601153"/>
                    <a:pt x="916537" y="2973574"/>
                    <a:pt x="731010" y="3483744"/>
                  </a:cubicBezTo>
                  <a:cubicBezTo>
                    <a:pt x="617488" y="3795981"/>
                    <a:pt x="620731" y="4121653"/>
                    <a:pt x="741000" y="4479719"/>
                  </a:cubicBezTo>
                  <a:cubicBezTo>
                    <a:pt x="847257" y="4796172"/>
                    <a:pt x="1045888" y="5129481"/>
                    <a:pt x="1315615" y="5443827"/>
                  </a:cubicBezTo>
                  <a:cubicBezTo>
                    <a:pt x="1630753" y="5810980"/>
                    <a:pt x="1945371" y="6077784"/>
                    <a:pt x="2277503" y="6259386"/>
                  </a:cubicBezTo>
                  <a:cubicBezTo>
                    <a:pt x="2637530" y="6456133"/>
                    <a:pt x="3017536" y="6551739"/>
                    <a:pt x="3439448" y="6551739"/>
                  </a:cubicBezTo>
                  <a:cubicBezTo>
                    <a:pt x="3781571" y="6551739"/>
                    <a:pt x="4089573" y="6457449"/>
                    <a:pt x="4408732" y="6255172"/>
                  </a:cubicBezTo>
                  <a:cubicBezTo>
                    <a:pt x="4738010" y="6046310"/>
                    <a:pt x="5050941" y="5739207"/>
                    <a:pt x="5343243" y="5442509"/>
                  </a:cubicBezTo>
                  <a:cubicBezTo>
                    <a:pt x="5479860" y="5303970"/>
                    <a:pt x="5614918" y="5178206"/>
                    <a:pt x="5745566" y="5056656"/>
                  </a:cubicBezTo>
                  <a:lnTo>
                    <a:pt x="5890490" y="4920880"/>
                  </a:lnTo>
                  <a:lnTo>
                    <a:pt x="5890490" y="5821966"/>
                  </a:lnTo>
                  <a:lnTo>
                    <a:pt x="5802002" y="5907904"/>
                  </a:lnTo>
                  <a:cubicBezTo>
                    <a:pt x="5634962" y="6077456"/>
                    <a:pt x="5467509" y="6243625"/>
                    <a:pt x="5294358" y="6397505"/>
                  </a:cubicBezTo>
                  <a:lnTo>
                    <a:pt x="5077178" y="6578439"/>
                  </a:lnTo>
                  <a:lnTo>
                    <a:pt x="1567290" y="6578439"/>
                  </a:lnTo>
                  <a:lnTo>
                    <a:pt x="1508588" y="6535186"/>
                  </a:lnTo>
                  <a:cubicBezTo>
                    <a:pt x="1263991" y="6345442"/>
                    <a:pt x="1038054" y="6122666"/>
                    <a:pt x="826498" y="5876034"/>
                  </a:cubicBezTo>
                  <a:cubicBezTo>
                    <a:pt x="261613" y="5217713"/>
                    <a:pt x="-239182" y="4250314"/>
                    <a:pt x="122403" y="3255655"/>
                  </a:cubicBezTo>
                  <a:cubicBezTo>
                    <a:pt x="607497" y="1921629"/>
                    <a:pt x="393040" y="1662857"/>
                    <a:pt x="1061197" y="984650"/>
                  </a:cubicBezTo>
                  <a:cubicBezTo>
                    <a:pt x="1729484" y="306444"/>
                    <a:pt x="2498060" y="0"/>
                    <a:pt x="3517682" y="0"/>
                  </a:cubicBezTo>
                  <a:close/>
                </a:path>
              </a:pathLst>
            </a:custGeom>
            <a:gradFill flip="none" rotWithShape="1">
              <a:gsLst>
                <a:gs pos="2000">
                  <a:schemeClr val="bg1">
                    <a:alpha val="10000"/>
                  </a:schemeClr>
                </a:gs>
                <a:gs pos="16000">
                  <a:schemeClr val="accent6">
                    <a:alpha val="5000"/>
                  </a:schemeClr>
                </a:gs>
                <a:gs pos="100000">
                  <a:schemeClr val="bg1">
                    <a:alpha val="10000"/>
                  </a:schemeClr>
                </a:gs>
                <a:gs pos="85000">
                  <a:schemeClr val="accent1">
                    <a:alpha val="5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7" name="Freeform: Shape 1036">
              <a:extLst>
                <a:ext uri="{FF2B5EF4-FFF2-40B4-BE49-F238E27FC236}">
                  <a16:creationId xmlns:a16="http://schemas.microsoft.com/office/drawing/2014/main" id="{8DF116FD-0E5C-6F5F-4731-89F91EC326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01025" y="52996"/>
              <a:ext cx="6093361" cy="6805003"/>
            </a:xfrm>
            <a:custGeom>
              <a:avLst/>
              <a:gdLst>
                <a:gd name="connsiteX0" fmla="*/ 3391253 w 5890489"/>
                <a:gd name="connsiteY0" fmla="*/ 0 h 6578438"/>
                <a:gd name="connsiteX1" fmla="*/ 3434974 w 5890489"/>
                <a:gd name="connsiteY1" fmla="*/ 646 h 6578438"/>
                <a:gd name="connsiteX2" fmla="*/ 3522419 w 5890489"/>
                <a:gd name="connsiteY2" fmla="*/ 2712 h 6578438"/>
                <a:gd name="connsiteX3" fmla="*/ 3610261 w 5890489"/>
                <a:gd name="connsiteY3" fmla="*/ 6458 h 6578438"/>
                <a:gd name="connsiteX4" fmla="*/ 3786872 w 5890489"/>
                <a:gd name="connsiteY4" fmla="*/ 20667 h 6578438"/>
                <a:gd name="connsiteX5" fmla="*/ 3962291 w 5890489"/>
                <a:gd name="connsiteY5" fmla="*/ 43530 h 6578438"/>
                <a:gd name="connsiteX6" fmla="*/ 4135855 w 5890489"/>
                <a:gd name="connsiteY6" fmla="*/ 75176 h 6578438"/>
                <a:gd name="connsiteX7" fmla="*/ 4307299 w 5890489"/>
                <a:gd name="connsiteY7" fmla="*/ 114315 h 6578438"/>
                <a:gd name="connsiteX8" fmla="*/ 4476358 w 5890489"/>
                <a:gd name="connsiteY8" fmla="*/ 160816 h 6578438"/>
                <a:gd name="connsiteX9" fmla="*/ 4559829 w 5890489"/>
                <a:gd name="connsiteY9" fmla="*/ 186779 h 6578438"/>
                <a:gd name="connsiteX10" fmla="*/ 4642901 w 5890489"/>
                <a:gd name="connsiteY10" fmla="*/ 213648 h 6578438"/>
                <a:gd name="connsiteX11" fmla="*/ 5280847 w 5890489"/>
                <a:gd name="connsiteY11" fmla="*/ 485936 h 6578438"/>
                <a:gd name="connsiteX12" fmla="*/ 5865400 w 5890489"/>
                <a:gd name="connsiteY12" fmla="*/ 851099 h 6578438"/>
                <a:gd name="connsiteX13" fmla="*/ 5890489 w 5890489"/>
                <a:gd name="connsiteY13" fmla="*/ 870950 h 6578438"/>
                <a:gd name="connsiteX14" fmla="*/ 5890489 w 5890489"/>
                <a:gd name="connsiteY14" fmla="*/ 1321814 h 6578438"/>
                <a:gd name="connsiteX15" fmla="*/ 5887395 w 5890489"/>
                <a:gd name="connsiteY15" fmla="*/ 1318952 h 6578438"/>
                <a:gd name="connsiteX16" fmla="*/ 5830291 w 5890489"/>
                <a:gd name="connsiteY16" fmla="*/ 1265992 h 6578438"/>
                <a:gd name="connsiteX17" fmla="*/ 5815981 w 5890489"/>
                <a:gd name="connsiteY17" fmla="*/ 1252687 h 6578438"/>
                <a:gd name="connsiteX18" fmla="*/ 5801142 w 5890489"/>
                <a:gd name="connsiteY18" fmla="*/ 1240158 h 6578438"/>
                <a:gd name="connsiteX19" fmla="*/ 5771464 w 5890489"/>
                <a:gd name="connsiteY19" fmla="*/ 1214969 h 6578438"/>
                <a:gd name="connsiteX20" fmla="*/ 5651030 w 5890489"/>
                <a:gd name="connsiteY20" fmla="*/ 1115767 h 6578438"/>
                <a:gd name="connsiteX21" fmla="*/ 5123183 w 5890489"/>
                <a:gd name="connsiteY21" fmla="*/ 780443 h 6578438"/>
                <a:gd name="connsiteX22" fmla="*/ 4533860 w 5890489"/>
                <a:gd name="connsiteY22" fmla="*/ 567701 h 6578438"/>
                <a:gd name="connsiteX23" fmla="*/ 4457281 w 5890489"/>
                <a:gd name="connsiteY23" fmla="*/ 550780 h 6578438"/>
                <a:gd name="connsiteX24" fmla="*/ 4380568 w 5890489"/>
                <a:gd name="connsiteY24" fmla="*/ 535279 h 6578438"/>
                <a:gd name="connsiteX25" fmla="*/ 4303325 w 5890489"/>
                <a:gd name="connsiteY25" fmla="*/ 522879 h 6578438"/>
                <a:gd name="connsiteX26" fmla="*/ 4264769 w 5890489"/>
                <a:gd name="connsiteY26" fmla="*/ 516679 h 6578438"/>
                <a:gd name="connsiteX27" fmla="*/ 4226082 w 5890489"/>
                <a:gd name="connsiteY27" fmla="*/ 511253 h 6578438"/>
                <a:gd name="connsiteX28" fmla="*/ 4070934 w 5890489"/>
                <a:gd name="connsiteY28" fmla="*/ 494848 h 6578438"/>
                <a:gd name="connsiteX29" fmla="*/ 3915521 w 5890489"/>
                <a:gd name="connsiteY29" fmla="*/ 486065 h 6578438"/>
                <a:gd name="connsiteX30" fmla="*/ 3760241 w 5890489"/>
                <a:gd name="connsiteY30" fmla="*/ 484257 h 6578438"/>
                <a:gd name="connsiteX31" fmla="*/ 3682734 w 5890489"/>
                <a:gd name="connsiteY31" fmla="*/ 486581 h 6578438"/>
                <a:gd name="connsiteX32" fmla="*/ 3605491 w 5890489"/>
                <a:gd name="connsiteY32" fmla="*/ 488907 h 6578438"/>
                <a:gd name="connsiteX33" fmla="*/ 3527454 w 5890489"/>
                <a:gd name="connsiteY33" fmla="*/ 493169 h 6578438"/>
                <a:gd name="connsiteX34" fmla="*/ 3449151 w 5890489"/>
                <a:gd name="connsiteY34" fmla="*/ 498336 h 6578438"/>
                <a:gd name="connsiteX35" fmla="*/ 3410067 w 5890489"/>
                <a:gd name="connsiteY35" fmla="*/ 500532 h 6578438"/>
                <a:gd name="connsiteX36" fmla="*/ 3371246 w 5890489"/>
                <a:gd name="connsiteY36" fmla="*/ 504279 h 6578438"/>
                <a:gd name="connsiteX37" fmla="*/ 3293739 w 5890489"/>
                <a:gd name="connsiteY37" fmla="*/ 511512 h 6578438"/>
                <a:gd name="connsiteX38" fmla="*/ 2689445 w 5890489"/>
                <a:gd name="connsiteY38" fmla="*/ 610198 h 6578438"/>
                <a:gd name="connsiteX39" fmla="*/ 2117875 w 5890489"/>
                <a:gd name="connsiteY39" fmla="*/ 800335 h 6578438"/>
                <a:gd name="connsiteX40" fmla="*/ 1981276 w 5890489"/>
                <a:gd name="connsiteY40" fmla="*/ 865566 h 6578438"/>
                <a:gd name="connsiteX41" fmla="*/ 1847991 w 5890489"/>
                <a:gd name="connsiteY41" fmla="*/ 938676 h 6578438"/>
                <a:gd name="connsiteX42" fmla="*/ 1783069 w 5890489"/>
                <a:gd name="connsiteY42" fmla="*/ 978718 h 6578438"/>
                <a:gd name="connsiteX43" fmla="*/ 1750609 w 5890489"/>
                <a:gd name="connsiteY43" fmla="*/ 998869 h 6578438"/>
                <a:gd name="connsiteX44" fmla="*/ 1734312 w 5890489"/>
                <a:gd name="connsiteY44" fmla="*/ 1008945 h 6578438"/>
                <a:gd name="connsiteX45" fmla="*/ 1718547 w 5890489"/>
                <a:gd name="connsiteY45" fmla="*/ 1019924 h 6578438"/>
                <a:gd name="connsiteX46" fmla="*/ 1655481 w 5890489"/>
                <a:gd name="connsiteY46" fmla="*/ 1063582 h 6578438"/>
                <a:gd name="connsiteX47" fmla="*/ 1593077 w 5890489"/>
                <a:gd name="connsiteY47" fmla="*/ 1108664 h 6578438"/>
                <a:gd name="connsiteX48" fmla="*/ 1532263 w 5890489"/>
                <a:gd name="connsiteY48" fmla="*/ 1156197 h 6578438"/>
                <a:gd name="connsiteX49" fmla="*/ 1472509 w 5890489"/>
                <a:gd name="connsiteY49" fmla="*/ 1205152 h 6578438"/>
                <a:gd name="connsiteX50" fmla="*/ 1414212 w 5890489"/>
                <a:gd name="connsiteY50" fmla="*/ 1256175 h 6578438"/>
                <a:gd name="connsiteX51" fmla="*/ 1357242 w 5890489"/>
                <a:gd name="connsiteY51" fmla="*/ 1308359 h 6578438"/>
                <a:gd name="connsiteX52" fmla="*/ 1153072 w 5890489"/>
                <a:gd name="connsiteY52" fmla="*/ 1529498 h 6578438"/>
                <a:gd name="connsiteX53" fmla="*/ 1002694 w 5890489"/>
                <a:gd name="connsiteY53" fmla="*/ 1770658 h 6578438"/>
                <a:gd name="connsiteX54" fmla="*/ 974076 w 5890489"/>
                <a:gd name="connsiteY54" fmla="*/ 1835371 h 6578438"/>
                <a:gd name="connsiteX55" fmla="*/ 949564 w 5890489"/>
                <a:gd name="connsiteY55" fmla="*/ 1903573 h 6578438"/>
                <a:gd name="connsiteX56" fmla="*/ 927173 w 5890489"/>
                <a:gd name="connsiteY56" fmla="*/ 1974229 h 6578438"/>
                <a:gd name="connsiteX57" fmla="*/ 906107 w 5890489"/>
                <a:gd name="connsiteY57" fmla="*/ 2046952 h 6578438"/>
                <a:gd name="connsiteX58" fmla="*/ 751092 w 5890489"/>
                <a:gd name="connsiteY58" fmla="*/ 2676266 h 6578438"/>
                <a:gd name="connsiteX59" fmla="*/ 547189 w 5890489"/>
                <a:gd name="connsiteY59" fmla="*/ 3308422 h 6578438"/>
                <a:gd name="connsiteX60" fmla="*/ 441195 w 5890489"/>
                <a:gd name="connsiteY60" fmla="*/ 3866306 h 6578438"/>
                <a:gd name="connsiteX61" fmla="*/ 527182 w 5890489"/>
                <a:gd name="connsiteY61" fmla="*/ 4439174 h 6578438"/>
                <a:gd name="connsiteX62" fmla="*/ 775073 w 5890489"/>
                <a:gd name="connsiteY62" fmla="*/ 4987240 h 6578438"/>
                <a:gd name="connsiteX63" fmla="*/ 943206 w 5890489"/>
                <a:gd name="connsiteY63" fmla="*/ 5244933 h 6578438"/>
                <a:gd name="connsiteX64" fmla="*/ 1133728 w 5890489"/>
                <a:gd name="connsiteY64" fmla="*/ 5490356 h 6578438"/>
                <a:gd name="connsiteX65" fmla="*/ 1359626 w 5890489"/>
                <a:gd name="connsiteY65" fmla="*/ 5709815 h 6578438"/>
                <a:gd name="connsiteX66" fmla="*/ 1481254 w 5890489"/>
                <a:gd name="connsiteY66" fmla="*/ 5809146 h 6578438"/>
                <a:gd name="connsiteX67" fmla="*/ 1543260 w 5890489"/>
                <a:gd name="connsiteY67" fmla="*/ 5856940 h 6578438"/>
                <a:gd name="connsiteX68" fmla="*/ 1607518 w 5890489"/>
                <a:gd name="connsiteY68" fmla="*/ 5901374 h 6578438"/>
                <a:gd name="connsiteX69" fmla="*/ 2145566 w 5890489"/>
                <a:gd name="connsiteY69" fmla="*/ 6193814 h 6578438"/>
                <a:gd name="connsiteX70" fmla="*/ 2214991 w 5890489"/>
                <a:gd name="connsiteY70" fmla="*/ 6221844 h 6578438"/>
                <a:gd name="connsiteX71" fmla="*/ 2249307 w 5890489"/>
                <a:gd name="connsiteY71" fmla="*/ 6236182 h 6578438"/>
                <a:gd name="connsiteX72" fmla="*/ 2284285 w 5890489"/>
                <a:gd name="connsiteY72" fmla="*/ 6248711 h 6578438"/>
                <a:gd name="connsiteX73" fmla="*/ 2354241 w 5890489"/>
                <a:gd name="connsiteY73" fmla="*/ 6273124 h 6578438"/>
                <a:gd name="connsiteX74" fmla="*/ 2371597 w 5890489"/>
                <a:gd name="connsiteY74" fmla="*/ 6279324 h 6578438"/>
                <a:gd name="connsiteX75" fmla="*/ 2387894 w 5890489"/>
                <a:gd name="connsiteY75" fmla="*/ 6287719 h 6578438"/>
                <a:gd name="connsiteX76" fmla="*/ 2421414 w 5890489"/>
                <a:gd name="connsiteY76" fmla="*/ 6302186 h 6578438"/>
                <a:gd name="connsiteX77" fmla="*/ 2489117 w 5890489"/>
                <a:gd name="connsiteY77" fmla="*/ 6329441 h 6578438"/>
                <a:gd name="connsiteX78" fmla="*/ 2522902 w 5890489"/>
                <a:gd name="connsiteY78" fmla="*/ 6343134 h 6578438"/>
                <a:gd name="connsiteX79" fmla="*/ 2556953 w 5890489"/>
                <a:gd name="connsiteY79" fmla="*/ 6356051 h 6578438"/>
                <a:gd name="connsiteX80" fmla="*/ 2695009 w 5890489"/>
                <a:gd name="connsiteY80" fmla="*/ 6401905 h 6578438"/>
                <a:gd name="connsiteX81" fmla="*/ 3268035 w 5890489"/>
                <a:gd name="connsiteY81" fmla="*/ 6501238 h 6578438"/>
                <a:gd name="connsiteX82" fmla="*/ 3341038 w 5890489"/>
                <a:gd name="connsiteY82" fmla="*/ 6506145 h 6578438"/>
                <a:gd name="connsiteX83" fmla="*/ 3414703 w 5890489"/>
                <a:gd name="connsiteY83" fmla="*/ 6507050 h 6578438"/>
                <a:gd name="connsiteX84" fmla="*/ 3488237 w 5890489"/>
                <a:gd name="connsiteY84" fmla="*/ 6508212 h 6578438"/>
                <a:gd name="connsiteX85" fmla="*/ 3524142 w 5890489"/>
                <a:gd name="connsiteY85" fmla="*/ 6507955 h 6578438"/>
                <a:gd name="connsiteX86" fmla="*/ 3559252 w 5890489"/>
                <a:gd name="connsiteY86" fmla="*/ 6506921 h 6578438"/>
                <a:gd name="connsiteX87" fmla="*/ 3629207 w 5890489"/>
                <a:gd name="connsiteY87" fmla="*/ 6503045 h 6578438"/>
                <a:gd name="connsiteX88" fmla="*/ 3698633 w 5890489"/>
                <a:gd name="connsiteY88" fmla="*/ 6496845 h 6578438"/>
                <a:gd name="connsiteX89" fmla="*/ 3733213 w 5890489"/>
                <a:gd name="connsiteY89" fmla="*/ 6493357 h 6578438"/>
                <a:gd name="connsiteX90" fmla="*/ 3767529 w 5890489"/>
                <a:gd name="connsiteY90" fmla="*/ 6488707 h 6578438"/>
                <a:gd name="connsiteX91" fmla="*/ 3801845 w 5890489"/>
                <a:gd name="connsiteY91" fmla="*/ 6484057 h 6578438"/>
                <a:gd name="connsiteX92" fmla="*/ 3835895 w 5890489"/>
                <a:gd name="connsiteY92" fmla="*/ 6478116 h 6578438"/>
                <a:gd name="connsiteX93" fmla="*/ 4364801 w 5890489"/>
                <a:gd name="connsiteY93" fmla="*/ 6308517 h 6578438"/>
                <a:gd name="connsiteX94" fmla="*/ 4861379 w 5890489"/>
                <a:gd name="connsiteY94" fmla="*/ 6000576 h 6578438"/>
                <a:gd name="connsiteX95" fmla="*/ 5341263 w 5890489"/>
                <a:gd name="connsiteY95" fmla="*/ 5605834 h 6578438"/>
                <a:gd name="connsiteX96" fmla="*/ 5587301 w 5890489"/>
                <a:gd name="connsiteY96" fmla="*/ 5390379 h 6578438"/>
                <a:gd name="connsiteX97" fmla="*/ 5849105 w 5890489"/>
                <a:gd name="connsiteY97" fmla="*/ 5176344 h 6578438"/>
                <a:gd name="connsiteX98" fmla="*/ 5890489 w 5890489"/>
                <a:gd name="connsiteY98" fmla="*/ 5145260 h 6578438"/>
                <a:gd name="connsiteX99" fmla="*/ 5890489 w 5890489"/>
                <a:gd name="connsiteY99" fmla="*/ 5995323 h 6578438"/>
                <a:gd name="connsiteX100" fmla="*/ 5811477 w 5890489"/>
                <a:gd name="connsiteY100" fmla="*/ 6077819 h 6578438"/>
                <a:gd name="connsiteX101" fmla="*/ 5301384 w 5890489"/>
                <a:gd name="connsiteY101" fmla="*/ 6542958 h 6578438"/>
                <a:gd name="connsiteX102" fmla="*/ 5252008 w 5890489"/>
                <a:gd name="connsiteY102" fmla="*/ 6578438 h 6578438"/>
                <a:gd name="connsiteX103" fmla="*/ 1653730 w 5890489"/>
                <a:gd name="connsiteY103" fmla="*/ 6578438 h 6578438"/>
                <a:gd name="connsiteX104" fmla="*/ 1549768 w 5890489"/>
                <a:gd name="connsiteY104" fmla="*/ 6488821 h 6578438"/>
                <a:gd name="connsiteX105" fmla="*/ 1298282 w 5890489"/>
                <a:gd name="connsiteY105" fmla="*/ 6243932 h 6578438"/>
                <a:gd name="connsiteX106" fmla="*/ 1237999 w 5890489"/>
                <a:gd name="connsiteY106" fmla="*/ 6181671 h 6578438"/>
                <a:gd name="connsiteX107" fmla="*/ 1179967 w 5890489"/>
                <a:gd name="connsiteY107" fmla="*/ 6117862 h 6578438"/>
                <a:gd name="connsiteX108" fmla="*/ 1121936 w 5890489"/>
                <a:gd name="connsiteY108" fmla="*/ 6054569 h 6578438"/>
                <a:gd name="connsiteX109" fmla="*/ 1065628 w 5890489"/>
                <a:gd name="connsiteY109" fmla="*/ 5990243 h 6578438"/>
                <a:gd name="connsiteX110" fmla="*/ 954335 w 5890489"/>
                <a:gd name="connsiteY110" fmla="*/ 5861460 h 6578438"/>
                <a:gd name="connsiteX111" fmla="*/ 898953 w 5890489"/>
                <a:gd name="connsiteY111" fmla="*/ 5797393 h 6578438"/>
                <a:gd name="connsiteX112" fmla="*/ 842908 w 5890489"/>
                <a:gd name="connsiteY112" fmla="*/ 5733582 h 6578438"/>
                <a:gd name="connsiteX113" fmla="*/ 622442 w 5890489"/>
                <a:gd name="connsiteY113" fmla="*/ 5471884 h 6578438"/>
                <a:gd name="connsiteX114" fmla="*/ 425559 w 5890489"/>
                <a:gd name="connsiteY114" fmla="*/ 5190036 h 6578438"/>
                <a:gd name="connsiteX115" fmla="*/ 123877 w 5890489"/>
                <a:gd name="connsiteY115" fmla="*/ 4564210 h 6578438"/>
                <a:gd name="connsiteX116" fmla="*/ 130 w 5890489"/>
                <a:gd name="connsiteY116" fmla="*/ 3865530 h 6578438"/>
                <a:gd name="connsiteX117" fmla="*/ 30602 w 5890489"/>
                <a:gd name="connsiteY117" fmla="*/ 3505793 h 6578438"/>
                <a:gd name="connsiteX118" fmla="*/ 126924 w 5890489"/>
                <a:gd name="connsiteY118" fmla="*/ 3157164 h 6578438"/>
                <a:gd name="connsiteX119" fmla="*/ 334803 w 5890489"/>
                <a:gd name="connsiteY119" fmla="*/ 2560530 h 6578438"/>
                <a:gd name="connsiteX120" fmla="*/ 381176 w 5890489"/>
                <a:gd name="connsiteY120" fmla="*/ 2409144 h 6578438"/>
                <a:gd name="connsiteX121" fmla="*/ 425825 w 5890489"/>
                <a:gd name="connsiteY121" fmla="*/ 2255819 h 6578438"/>
                <a:gd name="connsiteX122" fmla="*/ 470210 w 5890489"/>
                <a:gd name="connsiteY122" fmla="*/ 2099523 h 6578438"/>
                <a:gd name="connsiteX123" fmla="*/ 492998 w 5890489"/>
                <a:gd name="connsiteY123" fmla="*/ 2020213 h 6578438"/>
                <a:gd name="connsiteX124" fmla="*/ 517509 w 5890489"/>
                <a:gd name="connsiteY124" fmla="*/ 1939224 h 6578438"/>
                <a:gd name="connsiteX125" fmla="*/ 544007 w 5890489"/>
                <a:gd name="connsiteY125" fmla="*/ 1857201 h 6578438"/>
                <a:gd name="connsiteX126" fmla="*/ 573288 w 5890489"/>
                <a:gd name="connsiteY126" fmla="*/ 1774274 h 6578438"/>
                <a:gd name="connsiteX127" fmla="*/ 606146 w 5890489"/>
                <a:gd name="connsiteY127" fmla="*/ 1690832 h 6578438"/>
                <a:gd name="connsiteX128" fmla="*/ 644569 w 5890489"/>
                <a:gd name="connsiteY128" fmla="*/ 1607775 h 6578438"/>
                <a:gd name="connsiteX129" fmla="*/ 837874 w 5890489"/>
                <a:gd name="connsiteY129" fmla="*/ 1297638 h 6578438"/>
                <a:gd name="connsiteX130" fmla="*/ 1069602 w 5890489"/>
                <a:gd name="connsiteY130" fmla="*/ 1032194 h 6578438"/>
                <a:gd name="connsiteX131" fmla="*/ 1130548 w 5890489"/>
                <a:gd name="connsiteY131" fmla="*/ 970839 h 6578438"/>
                <a:gd name="connsiteX132" fmla="*/ 1192024 w 5890489"/>
                <a:gd name="connsiteY132" fmla="*/ 910129 h 6578438"/>
                <a:gd name="connsiteX133" fmla="*/ 1255356 w 5890489"/>
                <a:gd name="connsiteY133" fmla="*/ 850841 h 6578438"/>
                <a:gd name="connsiteX134" fmla="*/ 1319614 w 5890489"/>
                <a:gd name="connsiteY134" fmla="*/ 792068 h 6578438"/>
                <a:gd name="connsiteX135" fmla="*/ 1385728 w 5890489"/>
                <a:gd name="connsiteY135" fmla="*/ 734975 h 6578438"/>
                <a:gd name="connsiteX136" fmla="*/ 1452768 w 5890489"/>
                <a:gd name="connsiteY136" fmla="*/ 678528 h 6578438"/>
                <a:gd name="connsiteX137" fmla="*/ 1469594 w 5890489"/>
                <a:gd name="connsiteY137" fmla="*/ 664449 h 6578438"/>
                <a:gd name="connsiteX138" fmla="*/ 1487083 w 5890489"/>
                <a:gd name="connsiteY138" fmla="*/ 651015 h 6578438"/>
                <a:gd name="connsiteX139" fmla="*/ 1522193 w 5890489"/>
                <a:gd name="connsiteY139" fmla="*/ 624277 h 6578438"/>
                <a:gd name="connsiteX140" fmla="*/ 1592415 w 5890489"/>
                <a:gd name="connsiteY140" fmla="*/ 570671 h 6578438"/>
                <a:gd name="connsiteX141" fmla="*/ 1738287 w 5890489"/>
                <a:gd name="connsiteY141" fmla="*/ 469402 h 6578438"/>
                <a:gd name="connsiteX142" fmla="*/ 1890918 w 5890489"/>
                <a:gd name="connsiteY142" fmla="*/ 376530 h 6578438"/>
                <a:gd name="connsiteX143" fmla="*/ 2555363 w 5890489"/>
                <a:gd name="connsiteY143" fmla="*/ 105274 h 6578438"/>
                <a:gd name="connsiteX144" fmla="*/ 3259291 w 5890489"/>
                <a:gd name="connsiteY144" fmla="*/ 3229 h 6578438"/>
                <a:gd name="connsiteX145" fmla="*/ 3347265 w 5890489"/>
                <a:gd name="connsiteY145" fmla="*/ 903 h 6578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5890489" h="6578438">
                  <a:moveTo>
                    <a:pt x="3391253" y="0"/>
                  </a:moveTo>
                  <a:lnTo>
                    <a:pt x="3434974" y="646"/>
                  </a:lnTo>
                  <a:lnTo>
                    <a:pt x="3522419" y="2712"/>
                  </a:lnTo>
                  <a:cubicBezTo>
                    <a:pt x="3551567" y="3488"/>
                    <a:pt x="3580451" y="3746"/>
                    <a:pt x="3610261" y="6458"/>
                  </a:cubicBezTo>
                  <a:cubicBezTo>
                    <a:pt x="3669353" y="10850"/>
                    <a:pt x="3728179" y="14337"/>
                    <a:pt x="3786872" y="20667"/>
                  </a:cubicBezTo>
                  <a:lnTo>
                    <a:pt x="3962291" y="43530"/>
                  </a:lnTo>
                  <a:lnTo>
                    <a:pt x="4135855" y="75176"/>
                  </a:lnTo>
                  <a:cubicBezTo>
                    <a:pt x="4193224" y="87836"/>
                    <a:pt x="4250328" y="101398"/>
                    <a:pt x="4307299" y="114315"/>
                  </a:cubicBezTo>
                  <a:cubicBezTo>
                    <a:pt x="4364139" y="128394"/>
                    <a:pt x="4420050" y="145575"/>
                    <a:pt x="4476358" y="160816"/>
                  </a:cubicBezTo>
                  <a:cubicBezTo>
                    <a:pt x="4504580" y="167921"/>
                    <a:pt x="4532138" y="177995"/>
                    <a:pt x="4559829" y="186779"/>
                  </a:cubicBezTo>
                  <a:lnTo>
                    <a:pt x="4642901" y="213648"/>
                  </a:lnTo>
                  <a:cubicBezTo>
                    <a:pt x="4863234" y="288307"/>
                    <a:pt x="5076414" y="379371"/>
                    <a:pt x="5280847" y="485936"/>
                  </a:cubicBezTo>
                  <a:cubicBezTo>
                    <a:pt x="5485018" y="592631"/>
                    <a:pt x="5681768" y="713145"/>
                    <a:pt x="5865400" y="851099"/>
                  </a:cubicBezTo>
                  <a:lnTo>
                    <a:pt x="5890489" y="870950"/>
                  </a:lnTo>
                  <a:lnTo>
                    <a:pt x="5890489" y="1321814"/>
                  </a:lnTo>
                  <a:lnTo>
                    <a:pt x="5887395" y="1318952"/>
                  </a:lnTo>
                  <a:lnTo>
                    <a:pt x="5830291" y="1265992"/>
                  </a:lnTo>
                  <a:lnTo>
                    <a:pt x="5815981" y="1252687"/>
                  </a:lnTo>
                  <a:lnTo>
                    <a:pt x="5801142" y="1240158"/>
                  </a:lnTo>
                  <a:lnTo>
                    <a:pt x="5771464" y="1214969"/>
                  </a:lnTo>
                  <a:cubicBezTo>
                    <a:pt x="5731849" y="1181385"/>
                    <a:pt x="5692897" y="1146896"/>
                    <a:pt x="5651030" y="1115767"/>
                  </a:cubicBezTo>
                  <a:cubicBezTo>
                    <a:pt x="5487534" y="986985"/>
                    <a:pt x="5311321" y="872542"/>
                    <a:pt x="5123183" y="780443"/>
                  </a:cubicBezTo>
                  <a:cubicBezTo>
                    <a:pt x="4935309" y="688087"/>
                    <a:pt x="4737102" y="616398"/>
                    <a:pt x="4533860" y="567701"/>
                  </a:cubicBezTo>
                  <a:lnTo>
                    <a:pt x="4457281" y="550780"/>
                  </a:lnTo>
                  <a:cubicBezTo>
                    <a:pt x="4431709" y="545484"/>
                    <a:pt x="4406536" y="538896"/>
                    <a:pt x="4380568" y="535279"/>
                  </a:cubicBezTo>
                  <a:lnTo>
                    <a:pt x="4303325" y="522879"/>
                  </a:lnTo>
                  <a:lnTo>
                    <a:pt x="4264769" y="516679"/>
                  </a:lnTo>
                  <a:cubicBezTo>
                    <a:pt x="4251918" y="514612"/>
                    <a:pt x="4239067" y="512415"/>
                    <a:pt x="4226082" y="511253"/>
                  </a:cubicBezTo>
                  <a:cubicBezTo>
                    <a:pt x="4174145" y="505829"/>
                    <a:pt x="4122606" y="499498"/>
                    <a:pt x="4070934" y="494848"/>
                  </a:cubicBezTo>
                  <a:lnTo>
                    <a:pt x="3915521" y="486065"/>
                  </a:lnTo>
                  <a:lnTo>
                    <a:pt x="3760241" y="484257"/>
                  </a:lnTo>
                  <a:cubicBezTo>
                    <a:pt x="3734405" y="483869"/>
                    <a:pt x="3708571" y="485936"/>
                    <a:pt x="3682734" y="486581"/>
                  </a:cubicBezTo>
                  <a:lnTo>
                    <a:pt x="3605491" y="488907"/>
                  </a:lnTo>
                  <a:cubicBezTo>
                    <a:pt x="3579921" y="489165"/>
                    <a:pt x="3553555" y="491490"/>
                    <a:pt x="3527454" y="493169"/>
                  </a:cubicBezTo>
                  <a:lnTo>
                    <a:pt x="3449151" y="498336"/>
                  </a:lnTo>
                  <a:lnTo>
                    <a:pt x="3410067" y="500532"/>
                  </a:lnTo>
                  <a:lnTo>
                    <a:pt x="3371246" y="504279"/>
                  </a:lnTo>
                  <a:cubicBezTo>
                    <a:pt x="3345410" y="506862"/>
                    <a:pt x="3319575" y="509315"/>
                    <a:pt x="3293739" y="511512"/>
                  </a:cubicBezTo>
                  <a:cubicBezTo>
                    <a:pt x="3087450" y="531662"/>
                    <a:pt x="2885531" y="563180"/>
                    <a:pt x="2689445" y="610198"/>
                  </a:cubicBezTo>
                  <a:cubicBezTo>
                    <a:pt x="2493357" y="657344"/>
                    <a:pt x="2302303" y="719088"/>
                    <a:pt x="2117875" y="800335"/>
                  </a:cubicBezTo>
                  <a:cubicBezTo>
                    <a:pt x="2072298" y="821648"/>
                    <a:pt x="2026854" y="843606"/>
                    <a:pt x="1981276" y="865566"/>
                  </a:cubicBezTo>
                  <a:cubicBezTo>
                    <a:pt x="1937025" y="889978"/>
                    <a:pt x="1891978" y="913229"/>
                    <a:pt x="1847991" y="938676"/>
                  </a:cubicBezTo>
                  <a:lnTo>
                    <a:pt x="1783069" y="978718"/>
                  </a:lnTo>
                  <a:lnTo>
                    <a:pt x="1750609" y="998869"/>
                  </a:lnTo>
                  <a:lnTo>
                    <a:pt x="1734312" y="1008945"/>
                  </a:lnTo>
                  <a:lnTo>
                    <a:pt x="1718547" y="1019924"/>
                  </a:lnTo>
                  <a:lnTo>
                    <a:pt x="1655481" y="1063582"/>
                  </a:lnTo>
                  <a:cubicBezTo>
                    <a:pt x="1634414" y="1078178"/>
                    <a:pt x="1612950" y="1092259"/>
                    <a:pt x="1593077" y="1108664"/>
                  </a:cubicBezTo>
                  <a:lnTo>
                    <a:pt x="1532263" y="1156197"/>
                  </a:lnTo>
                  <a:cubicBezTo>
                    <a:pt x="1511992" y="1172085"/>
                    <a:pt x="1491587" y="1187844"/>
                    <a:pt x="1472509" y="1205152"/>
                  </a:cubicBezTo>
                  <a:lnTo>
                    <a:pt x="1414212" y="1256175"/>
                  </a:lnTo>
                  <a:cubicBezTo>
                    <a:pt x="1395001" y="1273354"/>
                    <a:pt x="1375127" y="1290147"/>
                    <a:pt x="1357242" y="1308359"/>
                  </a:cubicBezTo>
                  <a:cubicBezTo>
                    <a:pt x="1283178" y="1379532"/>
                    <a:pt x="1212163" y="1452513"/>
                    <a:pt x="1153072" y="1529498"/>
                  </a:cubicBezTo>
                  <a:cubicBezTo>
                    <a:pt x="1090933" y="1605578"/>
                    <a:pt x="1043501" y="1685794"/>
                    <a:pt x="1002694" y="1770658"/>
                  </a:cubicBezTo>
                  <a:lnTo>
                    <a:pt x="974076" y="1835371"/>
                  </a:lnTo>
                  <a:lnTo>
                    <a:pt x="949564" y="1903573"/>
                  </a:lnTo>
                  <a:cubicBezTo>
                    <a:pt x="940820" y="1925661"/>
                    <a:pt x="934593" y="1950719"/>
                    <a:pt x="927173" y="1974229"/>
                  </a:cubicBezTo>
                  <a:cubicBezTo>
                    <a:pt x="920019" y="1998254"/>
                    <a:pt x="912468" y="2021504"/>
                    <a:pt x="906107" y="2046952"/>
                  </a:cubicBezTo>
                  <a:cubicBezTo>
                    <a:pt x="853906" y="2245614"/>
                    <a:pt x="809918" y="2463136"/>
                    <a:pt x="751092" y="2676266"/>
                  </a:cubicBezTo>
                  <a:cubicBezTo>
                    <a:pt x="693458" y="2889912"/>
                    <a:pt x="624166" y="3100976"/>
                    <a:pt x="547189" y="3308422"/>
                  </a:cubicBezTo>
                  <a:cubicBezTo>
                    <a:pt x="479617" y="3487580"/>
                    <a:pt x="444109" y="3675523"/>
                    <a:pt x="441195" y="3866306"/>
                  </a:cubicBezTo>
                  <a:cubicBezTo>
                    <a:pt x="438014" y="4057089"/>
                    <a:pt x="469282" y="4250456"/>
                    <a:pt x="527182" y="4439174"/>
                  </a:cubicBezTo>
                  <a:cubicBezTo>
                    <a:pt x="584815" y="4628278"/>
                    <a:pt x="671067" y="4811828"/>
                    <a:pt x="775073" y="4987240"/>
                  </a:cubicBezTo>
                  <a:cubicBezTo>
                    <a:pt x="827009" y="5075075"/>
                    <a:pt x="884246" y="5160327"/>
                    <a:pt x="943206" y="5244933"/>
                  </a:cubicBezTo>
                  <a:cubicBezTo>
                    <a:pt x="1002296" y="5329411"/>
                    <a:pt x="1064964" y="5412337"/>
                    <a:pt x="1133728" y="5490356"/>
                  </a:cubicBezTo>
                  <a:cubicBezTo>
                    <a:pt x="1203949" y="5567728"/>
                    <a:pt x="1279337" y="5642259"/>
                    <a:pt x="1359626" y="5709815"/>
                  </a:cubicBezTo>
                  <a:cubicBezTo>
                    <a:pt x="1398711" y="5744949"/>
                    <a:pt x="1439916" y="5777241"/>
                    <a:pt x="1481254" y="5809146"/>
                  </a:cubicBezTo>
                  <a:cubicBezTo>
                    <a:pt x="1501922" y="5825163"/>
                    <a:pt x="1522325" y="5841309"/>
                    <a:pt x="1543260" y="5856940"/>
                  </a:cubicBezTo>
                  <a:cubicBezTo>
                    <a:pt x="1564591" y="5871923"/>
                    <a:pt x="1585921" y="5886777"/>
                    <a:pt x="1607518" y="5901374"/>
                  </a:cubicBezTo>
                  <a:cubicBezTo>
                    <a:pt x="1778565" y="6019693"/>
                    <a:pt x="1961271" y="6115924"/>
                    <a:pt x="2145566" y="6193814"/>
                  </a:cubicBezTo>
                  <a:lnTo>
                    <a:pt x="2214991" y="6221844"/>
                  </a:lnTo>
                  <a:lnTo>
                    <a:pt x="2249307" y="6236182"/>
                  </a:lnTo>
                  <a:cubicBezTo>
                    <a:pt x="2260702" y="6241089"/>
                    <a:pt x="2272625" y="6244577"/>
                    <a:pt x="2284285" y="6248711"/>
                  </a:cubicBezTo>
                  <a:lnTo>
                    <a:pt x="2354241" y="6273124"/>
                  </a:lnTo>
                  <a:cubicBezTo>
                    <a:pt x="2360070" y="6275190"/>
                    <a:pt x="2365899" y="6277128"/>
                    <a:pt x="2371597" y="6279324"/>
                  </a:cubicBezTo>
                  <a:cubicBezTo>
                    <a:pt x="2377161" y="6281778"/>
                    <a:pt x="2382329" y="6285007"/>
                    <a:pt x="2387894" y="6287719"/>
                  </a:cubicBezTo>
                  <a:cubicBezTo>
                    <a:pt x="2398757" y="6293274"/>
                    <a:pt x="2410153" y="6297666"/>
                    <a:pt x="2421414" y="6302186"/>
                  </a:cubicBezTo>
                  <a:lnTo>
                    <a:pt x="2489117" y="6329441"/>
                  </a:lnTo>
                  <a:lnTo>
                    <a:pt x="2522902" y="6343134"/>
                  </a:lnTo>
                  <a:cubicBezTo>
                    <a:pt x="2534165" y="6347654"/>
                    <a:pt x="2545294" y="6352563"/>
                    <a:pt x="2556953" y="6356051"/>
                  </a:cubicBezTo>
                  <a:lnTo>
                    <a:pt x="2695009" y="6401905"/>
                  </a:lnTo>
                  <a:cubicBezTo>
                    <a:pt x="2880895" y="6457190"/>
                    <a:pt x="3073141" y="6489095"/>
                    <a:pt x="3268035" y="6501238"/>
                  </a:cubicBezTo>
                  <a:cubicBezTo>
                    <a:pt x="3292413" y="6502659"/>
                    <a:pt x="3316527" y="6505629"/>
                    <a:pt x="3341038" y="6506145"/>
                  </a:cubicBezTo>
                  <a:lnTo>
                    <a:pt x="3414703" y="6507050"/>
                  </a:lnTo>
                  <a:lnTo>
                    <a:pt x="3488237" y="6508212"/>
                  </a:lnTo>
                  <a:cubicBezTo>
                    <a:pt x="3500690" y="6508729"/>
                    <a:pt x="3512483" y="6508471"/>
                    <a:pt x="3524142" y="6507955"/>
                  </a:cubicBezTo>
                  <a:lnTo>
                    <a:pt x="3559252" y="6506921"/>
                  </a:lnTo>
                  <a:cubicBezTo>
                    <a:pt x="3582835" y="6506792"/>
                    <a:pt x="3605889" y="6504467"/>
                    <a:pt x="3629207" y="6503045"/>
                  </a:cubicBezTo>
                  <a:cubicBezTo>
                    <a:pt x="3652526" y="6502012"/>
                    <a:pt x="3675579" y="6499171"/>
                    <a:pt x="3698633" y="6496845"/>
                  </a:cubicBezTo>
                  <a:cubicBezTo>
                    <a:pt x="3710160" y="6495683"/>
                    <a:pt x="3721819" y="6494907"/>
                    <a:pt x="3733213" y="6493357"/>
                  </a:cubicBezTo>
                  <a:lnTo>
                    <a:pt x="3767529" y="6488707"/>
                  </a:lnTo>
                  <a:lnTo>
                    <a:pt x="3801845" y="6484057"/>
                  </a:lnTo>
                  <a:lnTo>
                    <a:pt x="3835895" y="6478116"/>
                  </a:lnTo>
                  <a:cubicBezTo>
                    <a:pt x="4017673" y="6446727"/>
                    <a:pt x="4194152" y="6390281"/>
                    <a:pt x="4364801" y="6308517"/>
                  </a:cubicBezTo>
                  <a:cubicBezTo>
                    <a:pt x="4535583" y="6227139"/>
                    <a:pt x="4700138" y="6120962"/>
                    <a:pt x="4861379" y="6000576"/>
                  </a:cubicBezTo>
                  <a:cubicBezTo>
                    <a:pt x="5022621" y="5879931"/>
                    <a:pt x="5180684" y="5745337"/>
                    <a:pt x="5341263" y="5605834"/>
                  </a:cubicBezTo>
                  <a:lnTo>
                    <a:pt x="5587301" y="5390379"/>
                  </a:lnTo>
                  <a:cubicBezTo>
                    <a:pt x="5674216" y="5315718"/>
                    <a:pt x="5761527" y="5244416"/>
                    <a:pt x="5849105" y="5176344"/>
                  </a:cubicBezTo>
                  <a:lnTo>
                    <a:pt x="5890489" y="5145260"/>
                  </a:lnTo>
                  <a:lnTo>
                    <a:pt x="5890489" y="5995323"/>
                  </a:lnTo>
                  <a:lnTo>
                    <a:pt x="5811477" y="6077819"/>
                  </a:lnTo>
                  <a:cubicBezTo>
                    <a:pt x="5654739" y="6238377"/>
                    <a:pt x="5487138" y="6396093"/>
                    <a:pt x="5301384" y="6542958"/>
                  </a:cubicBezTo>
                  <a:lnTo>
                    <a:pt x="5252008" y="6578438"/>
                  </a:lnTo>
                  <a:lnTo>
                    <a:pt x="1653730" y="6578438"/>
                  </a:lnTo>
                  <a:lnTo>
                    <a:pt x="1549768" y="6488821"/>
                  </a:lnTo>
                  <a:cubicBezTo>
                    <a:pt x="1461976" y="6409495"/>
                    <a:pt x="1378573" y="6327182"/>
                    <a:pt x="1298282" y="6243932"/>
                  </a:cubicBezTo>
                  <a:cubicBezTo>
                    <a:pt x="1278277" y="6223006"/>
                    <a:pt x="1258138" y="6202210"/>
                    <a:pt x="1237999" y="6181671"/>
                  </a:cubicBezTo>
                  <a:lnTo>
                    <a:pt x="1179967" y="6117862"/>
                  </a:lnTo>
                  <a:lnTo>
                    <a:pt x="1121936" y="6054569"/>
                  </a:lnTo>
                  <a:cubicBezTo>
                    <a:pt x="1102328" y="6033644"/>
                    <a:pt x="1084573" y="6011427"/>
                    <a:pt x="1065628" y="5990243"/>
                  </a:cubicBezTo>
                  <a:cubicBezTo>
                    <a:pt x="1028662" y="5947099"/>
                    <a:pt x="990239" y="5904991"/>
                    <a:pt x="954335" y="5861460"/>
                  </a:cubicBezTo>
                  <a:cubicBezTo>
                    <a:pt x="936050" y="5840018"/>
                    <a:pt x="917634" y="5818446"/>
                    <a:pt x="898953" y="5797393"/>
                  </a:cubicBezTo>
                  <a:cubicBezTo>
                    <a:pt x="880404" y="5776208"/>
                    <a:pt x="861325" y="5755412"/>
                    <a:pt x="842908" y="5733582"/>
                  </a:cubicBezTo>
                  <a:cubicBezTo>
                    <a:pt x="767919" y="5647942"/>
                    <a:pt x="693061" y="5561786"/>
                    <a:pt x="622442" y="5471884"/>
                  </a:cubicBezTo>
                  <a:cubicBezTo>
                    <a:pt x="551559" y="5382112"/>
                    <a:pt x="486639" y="5287430"/>
                    <a:pt x="425559" y="5190036"/>
                  </a:cubicBezTo>
                  <a:cubicBezTo>
                    <a:pt x="303668" y="4994990"/>
                    <a:pt x="200193" y="4786123"/>
                    <a:pt x="123877" y="4564210"/>
                  </a:cubicBezTo>
                  <a:cubicBezTo>
                    <a:pt x="47694" y="4342555"/>
                    <a:pt x="2249" y="4106045"/>
                    <a:pt x="130" y="3865530"/>
                  </a:cubicBezTo>
                  <a:cubicBezTo>
                    <a:pt x="-1328" y="3745403"/>
                    <a:pt x="9537" y="3624629"/>
                    <a:pt x="30602" y="3505793"/>
                  </a:cubicBezTo>
                  <a:cubicBezTo>
                    <a:pt x="51802" y="3386828"/>
                    <a:pt x="84659" y="3270059"/>
                    <a:pt x="126924" y="3157164"/>
                  </a:cubicBezTo>
                  <a:cubicBezTo>
                    <a:pt x="200457" y="2959276"/>
                    <a:pt x="271737" y="2761388"/>
                    <a:pt x="334803" y="2560530"/>
                  </a:cubicBezTo>
                  <a:lnTo>
                    <a:pt x="381176" y="2409144"/>
                  </a:lnTo>
                  <a:lnTo>
                    <a:pt x="425825" y="2255819"/>
                  </a:lnTo>
                  <a:lnTo>
                    <a:pt x="470210" y="2099523"/>
                  </a:lnTo>
                  <a:lnTo>
                    <a:pt x="492998" y="2020213"/>
                  </a:lnTo>
                  <a:lnTo>
                    <a:pt x="517509" y="1939224"/>
                  </a:lnTo>
                  <a:cubicBezTo>
                    <a:pt x="525061" y="1912485"/>
                    <a:pt x="534866" y="1884586"/>
                    <a:pt x="544007" y="1857201"/>
                  </a:cubicBezTo>
                  <a:cubicBezTo>
                    <a:pt x="553680" y="1829559"/>
                    <a:pt x="561496" y="1802304"/>
                    <a:pt x="573288" y="1774274"/>
                  </a:cubicBezTo>
                  <a:lnTo>
                    <a:pt x="606146" y="1690832"/>
                  </a:lnTo>
                  <a:cubicBezTo>
                    <a:pt x="618467" y="1663060"/>
                    <a:pt x="631716" y="1635417"/>
                    <a:pt x="644569" y="1607775"/>
                  </a:cubicBezTo>
                  <a:cubicBezTo>
                    <a:pt x="698625" y="1498368"/>
                    <a:pt x="763413" y="1391287"/>
                    <a:pt x="837874" y="1297638"/>
                  </a:cubicBezTo>
                  <a:cubicBezTo>
                    <a:pt x="910348" y="1201278"/>
                    <a:pt x="990107" y="1115897"/>
                    <a:pt x="1069602" y="1032194"/>
                  </a:cubicBezTo>
                  <a:cubicBezTo>
                    <a:pt x="1089079" y="1010624"/>
                    <a:pt x="1110012" y="990990"/>
                    <a:pt x="1130548" y="970839"/>
                  </a:cubicBezTo>
                  <a:lnTo>
                    <a:pt x="1192024" y="910129"/>
                  </a:lnTo>
                  <a:cubicBezTo>
                    <a:pt x="1212031" y="889462"/>
                    <a:pt x="1234024" y="870475"/>
                    <a:pt x="1255356" y="850841"/>
                  </a:cubicBezTo>
                  <a:lnTo>
                    <a:pt x="1319614" y="792068"/>
                  </a:lnTo>
                  <a:cubicBezTo>
                    <a:pt x="1340680" y="772176"/>
                    <a:pt x="1363469" y="753834"/>
                    <a:pt x="1385728" y="734975"/>
                  </a:cubicBezTo>
                  <a:lnTo>
                    <a:pt x="1452768" y="678528"/>
                  </a:lnTo>
                  <a:lnTo>
                    <a:pt x="1469594" y="664449"/>
                  </a:lnTo>
                  <a:lnTo>
                    <a:pt x="1487083" y="651015"/>
                  </a:lnTo>
                  <a:lnTo>
                    <a:pt x="1522193" y="624277"/>
                  </a:lnTo>
                  <a:lnTo>
                    <a:pt x="1592415" y="570671"/>
                  </a:lnTo>
                  <a:cubicBezTo>
                    <a:pt x="1640110" y="535925"/>
                    <a:pt x="1689531" y="503245"/>
                    <a:pt x="1738287" y="469402"/>
                  </a:cubicBezTo>
                  <a:cubicBezTo>
                    <a:pt x="1788634" y="438015"/>
                    <a:pt x="1839643" y="407013"/>
                    <a:pt x="1890918" y="376530"/>
                  </a:cubicBezTo>
                  <a:cubicBezTo>
                    <a:pt x="2098400" y="258209"/>
                    <a:pt x="2323503" y="166241"/>
                    <a:pt x="2555363" y="105274"/>
                  </a:cubicBezTo>
                  <a:cubicBezTo>
                    <a:pt x="2787223" y="44047"/>
                    <a:pt x="3024516" y="12013"/>
                    <a:pt x="3259291" y="3229"/>
                  </a:cubicBezTo>
                  <a:lnTo>
                    <a:pt x="3347265" y="903"/>
                  </a:lnTo>
                  <a:close/>
                </a:path>
              </a:pathLst>
            </a:custGeom>
            <a:gradFill flip="none" rotWithShape="1">
              <a:gsLst>
                <a:gs pos="2000">
                  <a:schemeClr val="bg1">
                    <a:alpha val="10000"/>
                  </a:schemeClr>
                </a:gs>
                <a:gs pos="16000">
                  <a:schemeClr val="accent6">
                    <a:alpha val="5000"/>
                  </a:schemeClr>
                </a:gs>
                <a:gs pos="100000">
                  <a:schemeClr val="bg1">
                    <a:alpha val="10000"/>
                  </a:schemeClr>
                </a:gs>
                <a:gs pos="85000">
                  <a:schemeClr val="accent1">
                    <a:alpha val="5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8" name="Freeform: Shape 1037">
              <a:extLst>
                <a:ext uri="{FF2B5EF4-FFF2-40B4-BE49-F238E27FC236}">
                  <a16:creationId xmlns:a16="http://schemas.microsoft.com/office/drawing/2014/main" id="{59F72E81-7969-90F0-C009-797B57D5DC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01023" y="52997"/>
              <a:ext cx="6093363" cy="6805004"/>
            </a:xfrm>
            <a:custGeom>
              <a:avLst/>
              <a:gdLst>
                <a:gd name="connsiteX0" fmla="*/ 3517682 w 5890491"/>
                <a:gd name="connsiteY0" fmla="*/ 0 h 6578439"/>
                <a:gd name="connsiteX1" fmla="*/ 5849513 w 5890491"/>
                <a:gd name="connsiteY1" fmla="*/ 841730 h 6578439"/>
                <a:gd name="connsiteX2" fmla="*/ 5890491 w 5890491"/>
                <a:gd name="connsiteY2" fmla="*/ 879061 h 6578439"/>
                <a:gd name="connsiteX3" fmla="*/ 5890491 w 5890491"/>
                <a:gd name="connsiteY3" fmla="*/ 2034114 h 6578439"/>
                <a:gd name="connsiteX4" fmla="*/ 5757065 w 5890491"/>
                <a:gd name="connsiteY4" fmla="*/ 1854938 h 6578439"/>
                <a:gd name="connsiteX5" fmla="*/ 5564060 w 5890491"/>
                <a:gd name="connsiteY5" fmla="*/ 1642182 h 6578439"/>
                <a:gd name="connsiteX6" fmla="*/ 3517551 w 5890491"/>
                <a:gd name="connsiteY6" fmla="*/ 790012 h 6578439"/>
                <a:gd name="connsiteX7" fmla="*/ 1611552 w 5890491"/>
                <a:gd name="connsiteY7" fmla="*/ 1543282 h 6578439"/>
                <a:gd name="connsiteX8" fmla="*/ 1340656 w 5890491"/>
                <a:gd name="connsiteY8" fmla="*/ 1897925 h 6578439"/>
                <a:gd name="connsiteX9" fmla="*/ 1201705 w 5890491"/>
                <a:gd name="connsiteY9" fmla="*/ 2361213 h 6578439"/>
                <a:gd name="connsiteX10" fmla="*/ 852705 w 5890491"/>
                <a:gd name="connsiteY10" fmla="*/ 3529176 h 6578439"/>
                <a:gd name="connsiteX11" fmla="*/ 863863 w 5890491"/>
                <a:gd name="connsiteY11" fmla="*/ 4437051 h 6578439"/>
                <a:gd name="connsiteX12" fmla="*/ 1413569 w 5890491"/>
                <a:gd name="connsiteY12" fmla="*/ 5357174 h 6578439"/>
                <a:gd name="connsiteX13" fmla="*/ 2339129 w 5890491"/>
                <a:gd name="connsiteY13" fmla="*/ 6143367 h 6578439"/>
                <a:gd name="connsiteX14" fmla="*/ 3439449 w 5890491"/>
                <a:gd name="connsiteY14" fmla="*/ 6420049 h 6578439"/>
                <a:gd name="connsiteX15" fmla="*/ 5251388 w 5890491"/>
                <a:gd name="connsiteY15" fmla="*/ 5349009 h 6578439"/>
                <a:gd name="connsiteX16" fmla="*/ 5657731 w 5890491"/>
                <a:gd name="connsiteY16" fmla="*/ 4959205 h 6578439"/>
                <a:gd name="connsiteX17" fmla="*/ 5836127 w 5890491"/>
                <a:gd name="connsiteY17" fmla="*/ 4792052 h 6578439"/>
                <a:gd name="connsiteX18" fmla="*/ 5890491 w 5890491"/>
                <a:gd name="connsiteY18" fmla="*/ 4738662 h 6578439"/>
                <a:gd name="connsiteX19" fmla="*/ 5890491 w 5890491"/>
                <a:gd name="connsiteY19" fmla="*/ 5821964 h 6578439"/>
                <a:gd name="connsiteX20" fmla="*/ 5802001 w 5890491"/>
                <a:gd name="connsiteY20" fmla="*/ 5907904 h 6578439"/>
                <a:gd name="connsiteX21" fmla="*/ 5294358 w 5890491"/>
                <a:gd name="connsiteY21" fmla="*/ 6397505 h 6578439"/>
                <a:gd name="connsiteX22" fmla="*/ 5077178 w 5890491"/>
                <a:gd name="connsiteY22" fmla="*/ 6578439 h 6578439"/>
                <a:gd name="connsiteX23" fmla="*/ 1567290 w 5890491"/>
                <a:gd name="connsiteY23" fmla="*/ 6578439 h 6578439"/>
                <a:gd name="connsiteX24" fmla="*/ 1508588 w 5890491"/>
                <a:gd name="connsiteY24" fmla="*/ 6535186 h 6578439"/>
                <a:gd name="connsiteX25" fmla="*/ 826498 w 5890491"/>
                <a:gd name="connsiteY25" fmla="*/ 5876034 h 6578439"/>
                <a:gd name="connsiteX26" fmla="*/ 122403 w 5890491"/>
                <a:gd name="connsiteY26" fmla="*/ 3255655 h 6578439"/>
                <a:gd name="connsiteX27" fmla="*/ 1061197 w 5890491"/>
                <a:gd name="connsiteY27" fmla="*/ 984650 h 6578439"/>
                <a:gd name="connsiteX28" fmla="*/ 3517682 w 5890491"/>
                <a:gd name="connsiteY28" fmla="*/ 0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890491" h="6578439">
                  <a:moveTo>
                    <a:pt x="3517682" y="0"/>
                  </a:moveTo>
                  <a:cubicBezTo>
                    <a:pt x="4402017" y="0"/>
                    <a:pt x="5213742" y="315483"/>
                    <a:pt x="5849513" y="841730"/>
                  </a:cubicBezTo>
                  <a:lnTo>
                    <a:pt x="5890491" y="879061"/>
                  </a:lnTo>
                  <a:lnTo>
                    <a:pt x="5890491" y="2034114"/>
                  </a:lnTo>
                  <a:lnTo>
                    <a:pt x="5757065" y="1854938"/>
                  </a:lnTo>
                  <a:cubicBezTo>
                    <a:pt x="5696443" y="1781264"/>
                    <a:pt x="5632076" y="1710299"/>
                    <a:pt x="5564060" y="1642182"/>
                  </a:cubicBezTo>
                  <a:cubicBezTo>
                    <a:pt x="5015393" y="1092636"/>
                    <a:pt x="4288592" y="790012"/>
                    <a:pt x="3517551" y="790012"/>
                  </a:cubicBezTo>
                  <a:cubicBezTo>
                    <a:pt x="2701750" y="790012"/>
                    <a:pt x="2131676" y="1015335"/>
                    <a:pt x="1611552" y="1543282"/>
                  </a:cubicBezTo>
                  <a:cubicBezTo>
                    <a:pt x="1435754" y="1721722"/>
                    <a:pt x="1375945" y="1822729"/>
                    <a:pt x="1340656" y="1897925"/>
                  </a:cubicBezTo>
                  <a:cubicBezTo>
                    <a:pt x="1289148" y="2007623"/>
                    <a:pt x="1252432" y="2155907"/>
                    <a:pt x="1201705" y="2361213"/>
                  </a:cubicBezTo>
                  <a:cubicBezTo>
                    <a:pt x="1133721" y="2635919"/>
                    <a:pt x="1040568" y="3012290"/>
                    <a:pt x="852705" y="3529176"/>
                  </a:cubicBezTo>
                  <a:cubicBezTo>
                    <a:pt x="749952" y="3811784"/>
                    <a:pt x="753584" y="4108747"/>
                    <a:pt x="863863" y="4437051"/>
                  </a:cubicBezTo>
                  <a:cubicBezTo>
                    <a:pt x="964800" y="4737438"/>
                    <a:pt x="1154869" y="5055603"/>
                    <a:pt x="1413569" y="5357174"/>
                  </a:cubicBezTo>
                  <a:cubicBezTo>
                    <a:pt x="1718326" y="5712343"/>
                    <a:pt x="2021008" y="5969404"/>
                    <a:pt x="2339129" y="6143367"/>
                  </a:cubicBezTo>
                  <a:cubicBezTo>
                    <a:pt x="2679565" y="6329577"/>
                    <a:pt x="3039591" y="6420049"/>
                    <a:pt x="3439449" y="6420049"/>
                  </a:cubicBezTo>
                  <a:cubicBezTo>
                    <a:pt x="4142246" y="6420049"/>
                    <a:pt x="4633828" y="5976251"/>
                    <a:pt x="5251388" y="5349009"/>
                  </a:cubicBezTo>
                  <a:cubicBezTo>
                    <a:pt x="5389949" y="5208364"/>
                    <a:pt x="5526047" y="5081677"/>
                    <a:pt x="5657731" y="4959205"/>
                  </a:cubicBezTo>
                  <a:cubicBezTo>
                    <a:pt x="5719520" y="4901722"/>
                    <a:pt x="5779200" y="4846206"/>
                    <a:pt x="5836127" y="4792052"/>
                  </a:cubicBezTo>
                  <a:lnTo>
                    <a:pt x="5890491" y="4738662"/>
                  </a:lnTo>
                  <a:lnTo>
                    <a:pt x="5890491" y="5821964"/>
                  </a:lnTo>
                  <a:lnTo>
                    <a:pt x="5802001" y="5907904"/>
                  </a:lnTo>
                  <a:cubicBezTo>
                    <a:pt x="5634962" y="6077456"/>
                    <a:pt x="5467509" y="6243625"/>
                    <a:pt x="5294358" y="6397505"/>
                  </a:cubicBezTo>
                  <a:lnTo>
                    <a:pt x="5077178" y="6578439"/>
                  </a:lnTo>
                  <a:lnTo>
                    <a:pt x="1567290" y="6578439"/>
                  </a:lnTo>
                  <a:lnTo>
                    <a:pt x="1508588" y="6535186"/>
                  </a:lnTo>
                  <a:cubicBezTo>
                    <a:pt x="1263991" y="6345442"/>
                    <a:pt x="1038054" y="6122666"/>
                    <a:pt x="826498" y="5876034"/>
                  </a:cubicBezTo>
                  <a:cubicBezTo>
                    <a:pt x="261613" y="5217713"/>
                    <a:pt x="-239182" y="4250314"/>
                    <a:pt x="122403" y="3255655"/>
                  </a:cubicBezTo>
                  <a:cubicBezTo>
                    <a:pt x="607497" y="1921629"/>
                    <a:pt x="393040" y="1662857"/>
                    <a:pt x="1061197" y="984650"/>
                  </a:cubicBezTo>
                  <a:cubicBezTo>
                    <a:pt x="1729484" y="306444"/>
                    <a:pt x="2498060" y="0"/>
                    <a:pt x="3517682" y="0"/>
                  </a:cubicBezTo>
                  <a:close/>
                </a:path>
              </a:pathLst>
            </a:custGeom>
            <a:gradFill flip="none" rotWithShape="1">
              <a:gsLst>
                <a:gs pos="2000">
                  <a:schemeClr val="bg1"/>
                </a:gs>
                <a:gs pos="16000">
                  <a:schemeClr val="accent6">
                    <a:alpha val="10000"/>
                  </a:schemeClr>
                </a:gs>
                <a:gs pos="100000">
                  <a:schemeClr val="bg1">
                    <a:alpha val="10000"/>
                  </a:schemeClr>
                </a:gs>
                <a:gs pos="85000">
                  <a:schemeClr val="accent1">
                    <a:alpha val="1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9" name="Freeform: Shape 1038">
              <a:extLst>
                <a:ext uri="{FF2B5EF4-FFF2-40B4-BE49-F238E27FC236}">
                  <a16:creationId xmlns:a16="http://schemas.microsoft.com/office/drawing/2014/main" id="{F859B319-11F9-7D54-A7D3-22B9B91993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01024" y="52997"/>
              <a:ext cx="6093362" cy="6805004"/>
            </a:xfrm>
            <a:custGeom>
              <a:avLst/>
              <a:gdLst>
                <a:gd name="connsiteX0" fmla="*/ 5890490 w 5890490"/>
                <a:gd name="connsiteY0" fmla="*/ 5389037 h 6578439"/>
                <a:gd name="connsiteX1" fmla="*/ 5890490 w 5890490"/>
                <a:gd name="connsiteY1" fmla="*/ 5855587 h 6578439"/>
                <a:gd name="connsiteX2" fmla="*/ 5784593 w 5890490"/>
                <a:gd name="connsiteY2" fmla="*/ 5962054 h 6578439"/>
                <a:gd name="connsiteX3" fmla="*/ 5663414 w 5890490"/>
                <a:gd name="connsiteY3" fmla="*/ 6082564 h 6578439"/>
                <a:gd name="connsiteX4" fmla="*/ 5147099 w 5890490"/>
                <a:gd name="connsiteY4" fmla="*/ 6547726 h 6578439"/>
                <a:gd name="connsiteX5" fmla="*/ 5105015 w 5890490"/>
                <a:gd name="connsiteY5" fmla="*/ 6578439 h 6578439"/>
                <a:gd name="connsiteX6" fmla="*/ 4385601 w 5890490"/>
                <a:gd name="connsiteY6" fmla="*/ 6578439 h 6578439"/>
                <a:gd name="connsiteX7" fmla="*/ 4507252 w 5890490"/>
                <a:gd name="connsiteY7" fmla="*/ 6515968 h 6578439"/>
                <a:gd name="connsiteX8" fmla="*/ 4909330 w 5890490"/>
                <a:gd name="connsiteY8" fmla="*/ 6253453 h 6578439"/>
                <a:gd name="connsiteX9" fmla="*/ 5411374 w 5890490"/>
                <a:gd name="connsiteY9" fmla="*/ 5828544 h 6578439"/>
                <a:gd name="connsiteX10" fmla="*/ 5533570 w 5890490"/>
                <a:gd name="connsiteY10" fmla="*/ 5714534 h 6578439"/>
                <a:gd name="connsiteX11" fmla="*/ 5657425 w 5890490"/>
                <a:gd name="connsiteY11" fmla="*/ 5597650 h 6578439"/>
                <a:gd name="connsiteX12" fmla="*/ 3336813 w 5890490"/>
                <a:gd name="connsiteY12" fmla="*/ 499 h 6578439"/>
                <a:gd name="connsiteX13" fmla="*/ 3513674 w 5890490"/>
                <a:gd name="connsiteY13" fmla="*/ 1202 h 6578439"/>
                <a:gd name="connsiteX14" fmla="*/ 3602743 w 5890490"/>
                <a:gd name="connsiteY14" fmla="*/ 4827 h 6578439"/>
                <a:gd name="connsiteX15" fmla="*/ 3647213 w 5890490"/>
                <a:gd name="connsiteY15" fmla="*/ 6703 h 6578439"/>
                <a:gd name="connsiteX16" fmla="*/ 3691684 w 5890490"/>
                <a:gd name="connsiteY16" fmla="*/ 9453 h 6578439"/>
                <a:gd name="connsiteX17" fmla="*/ 3868927 w 5890490"/>
                <a:gd name="connsiteY17" fmla="*/ 27080 h 6578439"/>
                <a:gd name="connsiteX18" fmla="*/ 5200872 w 5890490"/>
                <a:gd name="connsiteY18" fmla="*/ 472240 h 6578439"/>
                <a:gd name="connsiteX19" fmla="*/ 5772711 w 5890490"/>
                <a:gd name="connsiteY19" fmla="*/ 866334 h 6578439"/>
                <a:gd name="connsiteX20" fmla="*/ 5890490 w 5890490"/>
                <a:gd name="connsiteY20" fmla="*/ 972426 h 6578439"/>
                <a:gd name="connsiteX21" fmla="*/ 5890490 w 5890490"/>
                <a:gd name="connsiteY21" fmla="*/ 1158576 h 6578439"/>
                <a:gd name="connsiteX22" fmla="*/ 5676045 w 5890490"/>
                <a:gd name="connsiteY22" fmla="*/ 986969 h 6578439"/>
                <a:gd name="connsiteX23" fmla="*/ 5103776 w 5890490"/>
                <a:gd name="connsiteY23" fmla="*/ 655879 h 6578439"/>
                <a:gd name="connsiteX24" fmla="*/ 4482465 w 5890490"/>
                <a:gd name="connsiteY24" fmla="*/ 440363 h 6578439"/>
                <a:gd name="connsiteX25" fmla="*/ 4402444 w 5890490"/>
                <a:gd name="connsiteY25" fmla="*/ 422111 h 6578439"/>
                <a:gd name="connsiteX26" fmla="*/ 4322423 w 5890490"/>
                <a:gd name="connsiteY26" fmla="*/ 404610 h 6578439"/>
                <a:gd name="connsiteX27" fmla="*/ 4241892 w 5890490"/>
                <a:gd name="connsiteY27" fmla="*/ 389858 h 6578439"/>
                <a:gd name="connsiteX28" fmla="*/ 4201627 w 5890490"/>
                <a:gd name="connsiteY28" fmla="*/ 382483 h 6578439"/>
                <a:gd name="connsiteX29" fmla="*/ 4161234 w 5890490"/>
                <a:gd name="connsiteY29" fmla="*/ 375857 h 6578439"/>
                <a:gd name="connsiteX30" fmla="*/ 3999280 w 5890490"/>
                <a:gd name="connsiteY30" fmla="*/ 353606 h 6578439"/>
                <a:gd name="connsiteX31" fmla="*/ 3836817 w 5890490"/>
                <a:gd name="connsiteY31" fmla="*/ 338480 h 6578439"/>
                <a:gd name="connsiteX32" fmla="*/ 3673972 w 5890490"/>
                <a:gd name="connsiteY32" fmla="*/ 330604 h 6578439"/>
                <a:gd name="connsiteX33" fmla="*/ 3511126 w 5890490"/>
                <a:gd name="connsiteY33" fmla="*/ 328978 h 6578439"/>
                <a:gd name="connsiteX34" fmla="*/ 3183142 w 5890490"/>
                <a:gd name="connsiteY34" fmla="*/ 342854 h 6578439"/>
                <a:gd name="connsiteX35" fmla="*/ 2541444 w 5890490"/>
                <a:gd name="connsiteY35" fmla="*/ 439988 h 6578439"/>
                <a:gd name="connsiteX36" fmla="*/ 1933895 w 5890490"/>
                <a:gd name="connsiteY36" fmla="*/ 650505 h 6578439"/>
                <a:gd name="connsiteX37" fmla="*/ 1378079 w 5890490"/>
                <a:gd name="connsiteY37" fmla="*/ 983905 h 6578439"/>
                <a:gd name="connsiteX38" fmla="*/ 1312967 w 5890490"/>
                <a:gd name="connsiteY38" fmla="*/ 1033660 h 6578439"/>
                <a:gd name="connsiteX39" fmla="*/ 1248364 w 5890490"/>
                <a:gd name="connsiteY39" fmla="*/ 1084413 h 6578439"/>
                <a:gd name="connsiteX40" fmla="*/ 1185163 w 5890490"/>
                <a:gd name="connsiteY40" fmla="*/ 1137168 h 6578439"/>
                <a:gd name="connsiteX41" fmla="*/ 1122852 w 5890490"/>
                <a:gd name="connsiteY41" fmla="*/ 1190922 h 6578439"/>
                <a:gd name="connsiteX42" fmla="*/ 892092 w 5890490"/>
                <a:gd name="connsiteY42" fmla="*/ 1421440 h 6578439"/>
                <a:gd name="connsiteX43" fmla="*/ 707202 w 5890490"/>
                <a:gd name="connsiteY43" fmla="*/ 1684212 h 6578439"/>
                <a:gd name="connsiteX44" fmla="*/ 670121 w 5890490"/>
                <a:gd name="connsiteY44" fmla="*/ 1756093 h 6578439"/>
                <a:gd name="connsiteX45" fmla="*/ 637630 w 5890490"/>
                <a:gd name="connsiteY45" fmla="*/ 1830724 h 6578439"/>
                <a:gd name="connsiteX46" fmla="*/ 607685 w 5890490"/>
                <a:gd name="connsiteY46" fmla="*/ 1907105 h 6578439"/>
                <a:gd name="connsiteX47" fmla="*/ 580034 w 5890490"/>
                <a:gd name="connsiteY47" fmla="*/ 1984986 h 6578439"/>
                <a:gd name="connsiteX48" fmla="*/ 481919 w 5890490"/>
                <a:gd name="connsiteY48" fmla="*/ 2304386 h 6578439"/>
                <a:gd name="connsiteX49" fmla="*/ 433881 w 5890490"/>
                <a:gd name="connsiteY49" fmla="*/ 2465399 h 6578439"/>
                <a:gd name="connsiteX50" fmla="*/ 384442 w 5890490"/>
                <a:gd name="connsiteY50" fmla="*/ 2626163 h 6578439"/>
                <a:gd name="connsiteX51" fmla="*/ 166039 w 5890490"/>
                <a:gd name="connsiteY51" fmla="*/ 3261338 h 6578439"/>
                <a:gd name="connsiteX52" fmla="*/ 56202 w 5890490"/>
                <a:gd name="connsiteY52" fmla="*/ 3910265 h 6578439"/>
                <a:gd name="connsiteX53" fmla="*/ 93664 w 5890490"/>
                <a:gd name="connsiteY53" fmla="*/ 4237292 h 6578439"/>
                <a:gd name="connsiteX54" fmla="*/ 111758 w 5890490"/>
                <a:gd name="connsiteY54" fmla="*/ 4317548 h 6578439"/>
                <a:gd name="connsiteX55" fmla="*/ 133038 w 5890490"/>
                <a:gd name="connsiteY55" fmla="*/ 4397054 h 6578439"/>
                <a:gd name="connsiteX56" fmla="*/ 157757 w 5890490"/>
                <a:gd name="connsiteY56" fmla="*/ 4475560 h 6578439"/>
                <a:gd name="connsiteX57" fmla="*/ 185153 w 5890490"/>
                <a:gd name="connsiteY57" fmla="*/ 4553066 h 6578439"/>
                <a:gd name="connsiteX58" fmla="*/ 493642 w 5890490"/>
                <a:gd name="connsiteY58" fmla="*/ 5132239 h 6578439"/>
                <a:gd name="connsiteX59" fmla="*/ 914391 w 5890490"/>
                <a:gd name="connsiteY59" fmla="*/ 5636528 h 6578439"/>
                <a:gd name="connsiteX60" fmla="*/ 1402034 w 5890490"/>
                <a:gd name="connsiteY60" fmla="*/ 6076188 h 6578439"/>
                <a:gd name="connsiteX61" fmla="*/ 1664397 w 5890490"/>
                <a:gd name="connsiteY61" fmla="*/ 6267079 h 6578439"/>
                <a:gd name="connsiteX62" fmla="*/ 1938992 w 5890490"/>
                <a:gd name="connsiteY62" fmla="*/ 6434343 h 6578439"/>
                <a:gd name="connsiteX63" fmla="*/ 2225931 w 5890490"/>
                <a:gd name="connsiteY63" fmla="*/ 6574322 h 6578439"/>
                <a:gd name="connsiteX64" fmla="*/ 2236328 w 5890490"/>
                <a:gd name="connsiteY64" fmla="*/ 6578439 h 6578439"/>
                <a:gd name="connsiteX65" fmla="*/ 1504665 w 5890490"/>
                <a:gd name="connsiteY65" fmla="*/ 6578439 h 6578439"/>
                <a:gd name="connsiteX66" fmla="*/ 1456827 w 5890490"/>
                <a:gd name="connsiteY66" fmla="*/ 6543476 h 6578439"/>
                <a:gd name="connsiteX67" fmla="*/ 1188475 w 5890490"/>
                <a:gd name="connsiteY67" fmla="*/ 6314083 h 6578439"/>
                <a:gd name="connsiteX68" fmla="*/ 721728 w 5890490"/>
                <a:gd name="connsiteY68" fmla="*/ 5798666 h 6578439"/>
                <a:gd name="connsiteX69" fmla="*/ 344175 w 5890490"/>
                <a:gd name="connsiteY69" fmla="*/ 5219495 h 6578439"/>
                <a:gd name="connsiteX70" fmla="*/ 87293 w 5890490"/>
                <a:gd name="connsiteY70" fmla="*/ 4583569 h 6578439"/>
                <a:gd name="connsiteX71" fmla="*/ 65886 w 5890490"/>
                <a:gd name="connsiteY71" fmla="*/ 4500813 h 6578439"/>
                <a:gd name="connsiteX72" fmla="*/ 47409 w 5890490"/>
                <a:gd name="connsiteY72" fmla="*/ 4417431 h 6578439"/>
                <a:gd name="connsiteX73" fmla="*/ 39000 w 5890490"/>
                <a:gd name="connsiteY73" fmla="*/ 4375677 h 6578439"/>
                <a:gd name="connsiteX74" fmla="*/ 31610 w 5890490"/>
                <a:gd name="connsiteY74" fmla="*/ 4333674 h 6578439"/>
                <a:gd name="connsiteX75" fmla="*/ 18868 w 5890490"/>
                <a:gd name="connsiteY75" fmla="*/ 4249417 h 6578439"/>
                <a:gd name="connsiteX76" fmla="*/ 646 w 5890490"/>
                <a:gd name="connsiteY76" fmla="*/ 3910265 h 6578439"/>
                <a:gd name="connsiteX77" fmla="*/ 130234 w 5890490"/>
                <a:gd name="connsiteY77" fmla="*/ 3248337 h 6578439"/>
                <a:gd name="connsiteX78" fmla="*/ 335383 w 5890490"/>
                <a:gd name="connsiteY78" fmla="*/ 2611911 h 6578439"/>
                <a:gd name="connsiteX79" fmla="*/ 487272 w 5890490"/>
                <a:gd name="connsiteY79" fmla="*/ 1958609 h 6578439"/>
                <a:gd name="connsiteX80" fmla="*/ 508550 w 5890490"/>
                <a:gd name="connsiteY80" fmla="*/ 1876227 h 6578439"/>
                <a:gd name="connsiteX81" fmla="*/ 531742 w 5890490"/>
                <a:gd name="connsiteY81" fmla="*/ 1793721 h 6578439"/>
                <a:gd name="connsiteX82" fmla="*/ 558245 w 5890490"/>
                <a:gd name="connsiteY82" fmla="*/ 1711465 h 6578439"/>
                <a:gd name="connsiteX83" fmla="*/ 590100 w 5890490"/>
                <a:gd name="connsiteY83" fmla="*/ 1630332 h 6578439"/>
                <a:gd name="connsiteX84" fmla="*/ 758680 w 5890490"/>
                <a:gd name="connsiteY84" fmla="*/ 1322433 h 6578439"/>
                <a:gd name="connsiteX85" fmla="*/ 976317 w 5890490"/>
                <a:gd name="connsiteY85" fmla="*/ 1049286 h 6578439"/>
                <a:gd name="connsiteX86" fmla="*/ 1035314 w 5890490"/>
                <a:gd name="connsiteY86" fmla="*/ 985406 h 6578439"/>
                <a:gd name="connsiteX87" fmla="*/ 1095329 w 5890490"/>
                <a:gd name="connsiteY87" fmla="*/ 922526 h 6578439"/>
                <a:gd name="connsiteX88" fmla="*/ 1157384 w 5890490"/>
                <a:gd name="connsiteY88" fmla="*/ 861271 h 6578439"/>
                <a:gd name="connsiteX89" fmla="*/ 1220841 w 5890490"/>
                <a:gd name="connsiteY89" fmla="*/ 801017 h 6578439"/>
                <a:gd name="connsiteX90" fmla="*/ 1286462 w 5890490"/>
                <a:gd name="connsiteY90" fmla="*/ 742886 h 6578439"/>
                <a:gd name="connsiteX91" fmla="*/ 1353233 w 5890490"/>
                <a:gd name="connsiteY91" fmla="*/ 685632 h 6578439"/>
                <a:gd name="connsiteX92" fmla="*/ 1369924 w 5890490"/>
                <a:gd name="connsiteY92" fmla="*/ 671256 h 6578439"/>
                <a:gd name="connsiteX93" fmla="*/ 1387380 w 5890490"/>
                <a:gd name="connsiteY93" fmla="*/ 657755 h 6578439"/>
                <a:gd name="connsiteX94" fmla="*/ 1422422 w 5890490"/>
                <a:gd name="connsiteY94" fmla="*/ 630877 h 6578439"/>
                <a:gd name="connsiteX95" fmla="*/ 1492759 w 5890490"/>
                <a:gd name="connsiteY95" fmla="*/ 577248 h 6578439"/>
                <a:gd name="connsiteX96" fmla="*/ 1528820 w 5890490"/>
                <a:gd name="connsiteY96" fmla="*/ 551496 h 6578439"/>
                <a:gd name="connsiteX97" fmla="*/ 1565390 w 5890490"/>
                <a:gd name="connsiteY97" fmla="*/ 526370 h 6578439"/>
                <a:gd name="connsiteX98" fmla="*/ 1639040 w 5890490"/>
                <a:gd name="connsiteY98" fmla="*/ 476490 h 6578439"/>
                <a:gd name="connsiteX99" fmla="*/ 1792075 w 5890490"/>
                <a:gd name="connsiteY99" fmla="*/ 384859 h 6578439"/>
                <a:gd name="connsiteX100" fmla="*/ 2455943 w 5890490"/>
                <a:gd name="connsiteY100" fmla="*/ 117836 h 6578439"/>
                <a:gd name="connsiteX101" fmla="*/ 3159952 w 5890490"/>
                <a:gd name="connsiteY101" fmla="*/ 7203 h 6578439"/>
                <a:gd name="connsiteX102" fmla="*/ 3336813 w 5890490"/>
                <a:gd name="connsiteY102" fmla="*/ 499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5890490" h="6578439">
                  <a:moveTo>
                    <a:pt x="5890490" y="5389037"/>
                  </a:moveTo>
                  <a:lnTo>
                    <a:pt x="5890490" y="5855587"/>
                  </a:lnTo>
                  <a:lnTo>
                    <a:pt x="5784593" y="5962054"/>
                  </a:lnTo>
                  <a:cubicBezTo>
                    <a:pt x="5744454" y="6002308"/>
                    <a:pt x="5704062" y="6042436"/>
                    <a:pt x="5663414" y="6082564"/>
                  </a:cubicBezTo>
                  <a:cubicBezTo>
                    <a:pt x="5500314" y="6242577"/>
                    <a:pt x="5330970" y="6400714"/>
                    <a:pt x="5147099" y="6547726"/>
                  </a:cubicBezTo>
                  <a:lnTo>
                    <a:pt x="5105015" y="6578439"/>
                  </a:lnTo>
                  <a:lnTo>
                    <a:pt x="4385601" y="6578439"/>
                  </a:lnTo>
                  <a:lnTo>
                    <a:pt x="4507252" y="6515968"/>
                  </a:lnTo>
                  <a:cubicBezTo>
                    <a:pt x="4645901" y="6439679"/>
                    <a:pt x="4779837" y="6350961"/>
                    <a:pt x="4909330" y="6253453"/>
                  </a:cubicBezTo>
                  <a:cubicBezTo>
                    <a:pt x="5082369" y="6123567"/>
                    <a:pt x="5248145" y="5979180"/>
                    <a:pt x="5411374" y="5828544"/>
                  </a:cubicBezTo>
                  <a:cubicBezTo>
                    <a:pt x="5452149" y="5790791"/>
                    <a:pt x="5492924" y="5752788"/>
                    <a:pt x="5533570" y="5714534"/>
                  </a:cubicBezTo>
                  <a:lnTo>
                    <a:pt x="5657425" y="5597650"/>
                  </a:lnTo>
                  <a:close/>
                  <a:moveTo>
                    <a:pt x="3336813" y="499"/>
                  </a:moveTo>
                  <a:cubicBezTo>
                    <a:pt x="3395682" y="-392"/>
                    <a:pt x="3454550" y="-48"/>
                    <a:pt x="3513674" y="1202"/>
                  </a:cubicBezTo>
                  <a:lnTo>
                    <a:pt x="3602743" y="4827"/>
                  </a:lnTo>
                  <a:lnTo>
                    <a:pt x="3647213" y="6703"/>
                  </a:lnTo>
                  <a:cubicBezTo>
                    <a:pt x="3661994" y="7327"/>
                    <a:pt x="3676903" y="7703"/>
                    <a:pt x="3691684" y="9453"/>
                  </a:cubicBezTo>
                  <a:lnTo>
                    <a:pt x="3868927" y="27080"/>
                  </a:lnTo>
                  <a:cubicBezTo>
                    <a:pt x="4340645" y="85584"/>
                    <a:pt x="4795160" y="243221"/>
                    <a:pt x="5200872" y="472240"/>
                  </a:cubicBezTo>
                  <a:cubicBezTo>
                    <a:pt x="5403855" y="587124"/>
                    <a:pt x="5594988" y="719447"/>
                    <a:pt x="5772711" y="866334"/>
                  </a:cubicBezTo>
                  <a:lnTo>
                    <a:pt x="5890490" y="972426"/>
                  </a:lnTo>
                  <a:lnTo>
                    <a:pt x="5890490" y="1158576"/>
                  </a:lnTo>
                  <a:lnTo>
                    <a:pt x="5676045" y="986969"/>
                  </a:lnTo>
                  <a:cubicBezTo>
                    <a:pt x="5496587" y="857740"/>
                    <a:pt x="5304275" y="746699"/>
                    <a:pt x="5103776" y="655879"/>
                  </a:cubicBezTo>
                  <a:cubicBezTo>
                    <a:pt x="4903214" y="564747"/>
                    <a:pt x="4695006" y="492492"/>
                    <a:pt x="4482465" y="440363"/>
                  </a:cubicBezTo>
                  <a:lnTo>
                    <a:pt x="4402444" y="422111"/>
                  </a:lnTo>
                  <a:cubicBezTo>
                    <a:pt x="4375813" y="416111"/>
                    <a:pt x="4349436" y="408859"/>
                    <a:pt x="4322423" y="404610"/>
                  </a:cubicBezTo>
                  <a:lnTo>
                    <a:pt x="4241892" y="389858"/>
                  </a:lnTo>
                  <a:lnTo>
                    <a:pt x="4201627" y="382483"/>
                  </a:lnTo>
                  <a:cubicBezTo>
                    <a:pt x="4188248" y="379983"/>
                    <a:pt x="4174869" y="377483"/>
                    <a:pt x="4161234" y="375857"/>
                  </a:cubicBezTo>
                  <a:cubicBezTo>
                    <a:pt x="4107208" y="368482"/>
                    <a:pt x="4053308" y="360482"/>
                    <a:pt x="3999280" y="353606"/>
                  </a:cubicBezTo>
                  <a:cubicBezTo>
                    <a:pt x="3944999" y="348855"/>
                    <a:pt x="3890844" y="343854"/>
                    <a:pt x="3836817" y="338480"/>
                  </a:cubicBezTo>
                  <a:lnTo>
                    <a:pt x="3673972" y="330604"/>
                  </a:lnTo>
                  <a:cubicBezTo>
                    <a:pt x="3619690" y="329104"/>
                    <a:pt x="3565281" y="329604"/>
                    <a:pt x="3511126" y="328978"/>
                  </a:cubicBezTo>
                  <a:cubicBezTo>
                    <a:pt x="3402054" y="330728"/>
                    <a:pt x="3291706" y="334604"/>
                    <a:pt x="3183142" y="342854"/>
                  </a:cubicBezTo>
                  <a:cubicBezTo>
                    <a:pt x="2965505" y="358855"/>
                    <a:pt x="2750670" y="389733"/>
                    <a:pt x="2541444" y="439988"/>
                  </a:cubicBezTo>
                  <a:cubicBezTo>
                    <a:pt x="2332216" y="490117"/>
                    <a:pt x="2128850" y="559997"/>
                    <a:pt x="1933895" y="650505"/>
                  </a:cubicBezTo>
                  <a:cubicBezTo>
                    <a:pt x="1738939" y="741261"/>
                    <a:pt x="1553540" y="854146"/>
                    <a:pt x="1378079" y="983905"/>
                  </a:cubicBezTo>
                  <a:lnTo>
                    <a:pt x="1312967" y="1033660"/>
                  </a:lnTo>
                  <a:cubicBezTo>
                    <a:pt x="1291178" y="1050286"/>
                    <a:pt x="1269006" y="1066412"/>
                    <a:pt x="1248364" y="1084413"/>
                  </a:cubicBezTo>
                  <a:lnTo>
                    <a:pt x="1185163" y="1137168"/>
                  </a:lnTo>
                  <a:cubicBezTo>
                    <a:pt x="1164138" y="1154794"/>
                    <a:pt x="1142603" y="1172046"/>
                    <a:pt x="1122852" y="1190922"/>
                  </a:cubicBezTo>
                  <a:cubicBezTo>
                    <a:pt x="1041557" y="1264303"/>
                    <a:pt x="961663" y="1339309"/>
                    <a:pt x="892092" y="1421440"/>
                  </a:cubicBezTo>
                  <a:cubicBezTo>
                    <a:pt x="819589" y="1501822"/>
                    <a:pt x="759827" y="1590329"/>
                    <a:pt x="707202" y="1684212"/>
                  </a:cubicBezTo>
                  <a:cubicBezTo>
                    <a:pt x="694715" y="1708089"/>
                    <a:pt x="682227" y="1731841"/>
                    <a:pt x="670121" y="1756093"/>
                  </a:cubicBezTo>
                  <a:lnTo>
                    <a:pt x="637630" y="1830724"/>
                  </a:lnTo>
                  <a:cubicBezTo>
                    <a:pt x="626161" y="1855350"/>
                    <a:pt x="617624" y="1881603"/>
                    <a:pt x="607685" y="1907105"/>
                  </a:cubicBezTo>
                  <a:cubicBezTo>
                    <a:pt x="598128" y="1932857"/>
                    <a:pt x="588317" y="1958483"/>
                    <a:pt x="580034" y="1984986"/>
                  </a:cubicBezTo>
                  <a:cubicBezTo>
                    <a:pt x="544611" y="2089620"/>
                    <a:pt x="513393" y="2197128"/>
                    <a:pt x="481919" y="2304386"/>
                  </a:cubicBezTo>
                  <a:lnTo>
                    <a:pt x="433881" y="2465399"/>
                  </a:lnTo>
                  <a:lnTo>
                    <a:pt x="384442" y="2626163"/>
                  </a:lnTo>
                  <a:cubicBezTo>
                    <a:pt x="317672" y="2839680"/>
                    <a:pt x="243129" y="3050946"/>
                    <a:pt x="166039" y="3261338"/>
                  </a:cubicBezTo>
                  <a:cubicBezTo>
                    <a:pt x="88822" y="3468979"/>
                    <a:pt x="50850" y="3690248"/>
                    <a:pt x="56202" y="3910265"/>
                  </a:cubicBezTo>
                  <a:cubicBezTo>
                    <a:pt x="58495" y="4020274"/>
                    <a:pt x="71493" y="4129783"/>
                    <a:pt x="93664" y="4237292"/>
                  </a:cubicBezTo>
                  <a:cubicBezTo>
                    <a:pt x="99143" y="4264168"/>
                    <a:pt x="104623" y="4291045"/>
                    <a:pt x="111758" y="4317548"/>
                  </a:cubicBezTo>
                  <a:cubicBezTo>
                    <a:pt x="118384" y="4344176"/>
                    <a:pt x="124627" y="4370802"/>
                    <a:pt x="133038" y="4397054"/>
                  </a:cubicBezTo>
                  <a:cubicBezTo>
                    <a:pt x="140810" y="4423307"/>
                    <a:pt x="148456" y="4449683"/>
                    <a:pt x="157757" y="4475560"/>
                  </a:cubicBezTo>
                  <a:cubicBezTo>
                    <a:pt x="166549" y="4501562"/>
                    <a:pt x="175087" y="4527564"/>
                    <a:pt x="185153" y="4553066"/>
                  </a:cubicBezTo>
                  <a:cubicBezTo>
                    <a:pt x="262371" y="4758458"/>
                    <a:pt x="368895" y="4951974"/>
                    <a:pt x="493642" y="5132239"/>
                  </a:cubicBezTo>
                  <a:cubicBezTo>
                    <a:pt x="618389" y="5312627"/>
                    <a:pt x="760846" y="5480391"/>
                    <a:pt x="914391" y="5636528"/>
                  </a:cubicBezTo>
                  <a:cubicBezTo>
                    <a:pt x="1069081" y="5793166"/>
                    <a:pt x="1231544" y="5941677"/>
                    <a:pt x="1402034" y="6076188"/>
                  </a:cubicBezTo>
                  <a:cubicBezTo>
                    <a:pt x="1487535" y="6143320"/>
                    <a:pt x="1574565" y="6207574"/>
                    <a:pt x="1664397" y="6267079"/>
                  </a:cubicBezTo>
                  <a:cubicBezTo>
                    <a:pt x="1753592" y="6327459"/>
                    <a:pt x="1845336" y="6383088"/>
                    <a:pt x="1938992" y="6434343"/>
                  </a:cubicBezTo>
                  <a:cubicBezTo>
                    <a:pt x="2032647" y="6485659"/>
                    <a:pt x="2128309" y="6532600"/>
                    <a:pt x="2225931" y="6574322"/>
                  </a:cubicBezTo>
                  <a:lnTo>
                    <a:pt x="2236328" y="6578439"/>
                  </a:lnTo>
                  <a:lnTo>
                    <a:pt x="1504665" y="6578439"/>
                  </a:lnTo>
                  <a:lnTo>
                    <a:pt x="1456827" y="6543476"/>
                  </a:lnTo>
                  <a:cubicBezTo>
                    <a:pt x="1363554" y="6470595"/>
                    <a:pt x="1273848" y="6394340"/>
                    <a:pt x="1188475" y="6314083"/>
                  </a:cubicBezTo>
                  <a:cubicBezTo>
                    <a:pt x="1017856" y="6153445"/>
                    <a:pt x="863803" y="5979931"/>
                    <a:pt x="721728" y="5798666"/>
                  </a:cubicBezTo>
                  <a:cubicBezTo>
                    <a:pt x="579397" y="5616027"/>
                    <a:pt x="452103" y="5422511"/>
                    <a:pt x="344175" y="5219495"/>
                  </a:cubicBezTo>
                  <a:cubicBezTo>
                    <a:pt x="236505" y="5016354"/>
                    <a:pt x="147946" y="4803586"/>
                    <a:pt x="87293" y="4583569"/>
                  </a:cubicBezTo>
                  <a:cubicBezTo>
                    <a:pt x="79138" y="4556193"/>
                    <a:pt x="72639" y="4528440"/>
                    <a:pt x="65886" y="4500813"/>
                  </a:cubicBezTo>
                  <a:cubicBezTo>
                    <a:pt x="58751" y="4473311"/>
                    <a:pt x="53144" y="4445308"/>
                    <a:pt x="47409" y="4417431"/>
                  </a:cubicBezTo>
                  <a:cubicBezTo>
                    <a:pt x="44733" y="4403430"/>
                    <a:pt x="41294" y="4389679"/>
                    <a:pt x="39000" y="4375677"/>
                  </a:cubicBezTo>
                  <a:lnTo>
                    <a:pt x="31610" y="4333674"/>
                  </a:lnTo>
                  <a:cubicBezTo>
                    <a:pt x="26258" y="4305797"/>
                    <a:pt x="22563" y="4277544"/>
                    <a:pt x="18868" y="4249417"/>
                  </a:cubicBezTo>
                  <a:cubicBezTo>
                    <a:pt x="4214" y="4136784"/>
                    <a:pt x="-2158" y="4023275"/>
                    <a:pt x="646" y="3910265"/>
                  </a:cubicBezTo>
                  <a:cubicBezTo>
                    <a:pt x="5997" y="3683872"/>
                    <a:pt x="50596" y="3459605"/>
                    <a:pt x="130234" y="3248337"/>
                  </a:cubicBezTo>
                  <a:cubicBezTo>
                    <a:pt x="207961" y="3039196"/>
                    <a:pt x="278044" y="2827179"/>
                    <a:pt x="335383" y="2611911"/>
                  </a:cubicBezTo>
                  <a:cubicBezTo>
                    <a:pt x="393743" y="2396644"/>
                    <a:pt x="435792" y="2178627"/>
                    <a:pt x="487272" y="1958609"/>
                  </a:cubicBezTo>
                  <a:cubicBezTo>
                    <a:pt x="493259" y="1931107"/>
                    <a:pt x="501287" y="1903730"/>
                    <a:pt x="508550" y="1876227"/>
                  </a:cubicBezTo>
                  <a:cubicBezTo>
                    <a:pt x="516195" y="1848725"/>
                    <a:pt x="522312" y="1820972"/>
                    <a:pt x="531742" y="1793721"/>
                  </a:cubicBezTo>
                  <a:lnTo>
                    <a:pt x="558245" y="1711465"/>
                  </a:lnTo>
                  <a:cubicBezTo>
                    <a:pt x="568439" y="1684337"/>
                    <a:pt x="579652" y="1657459"/>
                    <a:pt x="590100" y="1630332"/>
                  </a:cubicBezTo>
                  <a:cubicBezTo>
                    <a:pt x="635080" y="1523075"/>
                    <a:pt x="690637" y="1417566"/>
                    <a:pt x="758680" y="1322433"/>
                  </a:cubicBezTo>
                  <a:cubicBezTo>
                    <a:pt x="824430" y="1225051"/>
                    <a:pt x="899610" y="1136168"/>
                    <a:pt x="976317" y="1049286"/>
                  </a:cubicBezTo>
                  <a:cubicBezTo>
                    <a:pt x="995049" y="1027035"/>
                    <a:pt x="1015436" y="1006533"/>
                    <a:pt x="1035314" y="985406"/>
                  </a:cubicBezTo>
                  <a:lnTo>
                    <a:pt x="1095329" y="922526"/>
                  </a:lnTo>
                  <a:cubicBezTo>
                    <a:pt x="1114953" y="901149"/>
                    <a:pt x="1136359" y="881397"/>
                    <a:pt x="1157384" y="861271"/>
                  </a:cubicBezTo>
                  <a:lnTo>
                    <a:pt x="1220841" y="801017"/>
                  </a:lnTo>
                  <a:cubicBezTo>
                    <a:pt x="1241610" y="780514"/>
                    <a:pt x="1264418" y="762014"/>
                    <a:pt x="1286462" y="742886"/>
                  </a:cubicBezTo>
                  <a:lnTo>
                    <a:pt x="1353233" y="685632"/>
                  </a:lnTo>
                  <a:lnTo>
                    <a:pt x="1369924" y="671256"/>
                  </a:lnTo>
                  <a:cubicBezTo>
                    <a:pt x="1375658" y="666631"/>
                    <a:pt x="1381520" y="662255"/>
                    <a:pt x="1387380" y="657755"/>
                  </a:cubicBezTo>
                  <a:lnTo>
                    <a:pt x="1422422" y="630877"/>
                  </a:lnTo>
                  <a:lnTo>
                    <a:pt x="1492759" y="577248"/>
                  </a:lnTo>
                  <a:cubicBezTo>
                    <a:pt x="1504355" y="567997"/>
                    <a:pt x="1516714" y="559997"/>
                    <a:pt x="1528820" y="551496"/>
                  </a:cubicBezTo>
                  <a:lnTo>
                    <a:pt x="1565390" y="526370"/>
                  </a:lnTo>
                  <a:lnTo>
                    <a:pt x="1639040" y="476490"/>
                  </a:lnTo>
                  <a:cubicBezTo>
                    <a:pt x="1689754" y="445613"/>
                    <a:pt x="1740723" y="414986"/>
                    <a:pt x="1792075" y="384859"/>
                  </a:cubicBezTo>
                  <a:cubicBezTo>
                    <a:pt x="2000282" y="268724"/>
                    <a:pt x="2224927" y="179467"/>
                    <a:pt x="2455943" y="117836"/>
                  </a:cubicBezTo>
                  <a:cubicBezTo>
                    <a:pt x="2687088" y="55957"/>
                    <a:pt x="2923964" y="21204"/>
                    <a:pt x="3159952" y="7203"/>
                  </a:cubicBezTo>
                  <a:cubicBezTo>
                    <a:pt x="3219076" y="3515"/>
                    <a:pt x="3277945" y="1389"/>
                    <a:pt x="3336813" y="499"/>
                  </a:cubicBezTo>
                  <a:close/>
                </a:path>
              </a:pathLst>
            </a:custGeom>
            <a:gradFill flip="none" rotWithShape="1">
              <a:gsLst>
                <a:gs pos="2000">
                  <a:schemeClr val="bg1">
                    <a:alpha val="10000"/>
                  </a:schemeClr>
                </a:gs>
                <a:gs pos="16000">
                  <a:schemeClr val="accent6">
                    <a:alpha val="5000"/>
                  </a:schemeClr>
                </a:gs>
                <a:gs pos="100000">
                  <a:schemeClr val="bg1">
                    <a:alpha val="10000"/>
                  </a:schemeClr>
                </a:gs>
                <a:gs pos="85000">
                  <a:schemeClr val="accent1">
                    <a:alpha val="1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1026" name="Picture 2" descr="England Coin Pound sterling Banknote ...">
            <a:extLst>
              <a:ext uri="{FF2B5EF4-FFF2-40B4-BE49-F238E27FC236}">
                <a16:creationId xmlns:a16="http://schemas.microsoft.com/office/drawing/2014/main" id="{A17830F4-85AB-EB9C-3F60-0C72E45B27B8}"/>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569323" y="2740701"/>
            <a:ext cx="4141760" cy="2057855"/>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08441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8C6485B-41A3-4C29-1982-38A51C471282}"/>
              </a:ext>
            </a:extLst>
          </p:cNvPr>
          <p:cNvPicPr>
            <a:picLocks noChangeAspect="1"/>
          </p:cNvPicPr>
          <p:nvPr/>
        </p:nvPicPr>
        <p:blipFill>
          <a:blip r:embed="rId2"/>
          <a:stretch>
            <a:fillRect/>
          </a:stretch>
        </p:blipFill>
        <p:spPr>
          <a:xfrm>
            <a:off x="0" y="925945"/>
            <a:ext cx="12192000" cy="5006109"/>
          </a:xfrm>
          <a:prstGeom prst="rect">
            <a:avLst/>
          </a:prstGeom>
        </p:spPr>
      </p:pic>
      <p:pic>
        <p:nvPicPr>
          <p:cNvPr id="5" name="Picture 4">
            <a:extLst>
              <a:ext uri="{FF2B5EF4-FFF2-40B4-BE49-F238E27FC236}">
                <a16:creationId xmlns:a16="http://schemas.microsoft.com/office/drawing/2014/main" id="{48AA82CD-68E2-761D-1EC1-3EC8AAA5630D}"/>
              </a:ext>
            </a:extLst>
          </p:cNvPr>
          <p:cNvPicPr>
            <a:picLocks noChangeAspect="1"/>
          </p:cNvPicPr>
          <p:nvPr/>
        </p:nvPicPr>
        <p:blipFill>
          <a:blip r:embed="rId3"/>
          <a:stretch>
            <a:fillRect/>
          </a:stretch>
        </p:blipFill>
        <p:spPr>
          <a:xfrm>
            <a:off x="2104888" y="99965"/>
            <a:ext cx="1962424" cy="676369"/>
          </a:xfrm>
          <a:prstGeom prst="rect">
            <a:avLst/>
          </a:prstGeom>
        </p:spPr>
      </p:pic>
      <p:sp>
        <p:nvSpPr>
          <p:cNvPr id="6" name="TextBox 5">
            <a:extLst>
              <a:ext uri="{FF2B5EF4-FFF2-40B4-BE49-F238E27FC236}">
                <a16:creationId xmlns:a16="http://schemas.microsoft.com/office/drawing/2014/main" id="{CF84CB05-1523-B809-B3B2-8C1B35587C85}"/>
              </a:ext>
            </a:extLst>
          </p:cNvPr>
          <p:cNvSpPr txBox="1"/>
          <p:nvPr/>
        </p:nvSpPr>
        <p:spPr>
          <a:xfrm>
            <a:off x="4238625" y="125726"/>
            <a:ext cx="4562475" cy="800219"/>
          </a:xfrm>
          <a:prstGeom prst="rect">
            <a:avLst/>
          </a:prstGeom>
          <a:noFill/>
        </p:spPr>
        <p:txBody>
          <a:bodyPr wrap="square" rtlCol="0">
            <a:spAutoFit/>
          </a:bodyPr>
          <a:lstStyle/>
          <a:p>
            <a:r>
              <a:rPr lang="en-GB" sz="2800" dirty="0"/>
              <a:t>Moneyheroes.org.uk</a:t>
            </a:r>
          </a:p>
          <a:p>
            <a:endParaRPr lang="en-GB" dirty="0"/>
          </a:p>
        </p:txBody>
      </p:sp>
      <p:sp>
        <p:nvSpPr>
          <p:cNvPr id="7" name="Arrow: Up 6">
            <a:extLst>
              <a:ext uri="{FF2B5EF4-FFF2-40B4-BE49-F238E27FC236}">
                <a16:creationId xmlns:a16="http://schemas.microsoft.com/office/drawing/2014/main" id="{35450865-73E8-C7ED-DAD8-310B7AB2A91E}"/>
              </a:ext>
            </a:extLst>
          </p:cNvPr>
          <p:cNvSpPr/>
          <p:nvPr/>
        </p:nvSpPr>
        <p:spPr>
          <a:xfrm rot="19399220">
            <a:off x="3333750" y="5648325"/>
            <a:ext cx="381000" cy="952500"/>
          </a:xfrm>
          <a:prstGeom prst="up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767485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90CB635-199A-AB28-346E-3AD3C490FD2C}"/>
              </a:ext>
            </a:extLst>
          </p:cNvPr>
          <p:cNvPicPr>
            <a:picLocks noChangeAspect="1"/>
          </p:cNvPicPr>
          <p:nvPr/>
        </p:nvPicPr>
        <p:blipFill>
          <a:blip r:embed="rId2"/>
          <a:stretch>
            <a:fillRect/>
          </a:stretch>
        </p:blipFill>
        <p:spPr>
          <a:xfrm>
            <a:off x="0" y="1397000"/>
            <a:ext cx="12192000" cy="4064000"/>
          </a:xfrm>
          <a:prstGeom prst="rect">
            <a:avLst/>
          </a:prstGeom>
        </p:spPr>
      </p:pic>
      <p:sp>
        <p:nvSpPr>
          <p:cNvPr id="4" name="TextBox 3">
            <a:extLst>
              <a:ext uri="{FF2B5EF4-FFF2-40B4-BE49-F238E27FC236}">
                <a16:creationId xmlns:a16="http://schemas.microsoft.com/office/drawing/2014/main" id="{CC99EB37-E353-C8D8-54C5-F79F22213506}"/>
              </a:ext>
            </a:extLst>
          </p:cNvPr>
          <p:cNvSpPr txBox="1"/>
          <p:nvPr/>
        </p:nvSpPr>
        <p:spPr>
          <a:xfrm>
            <a:off x="552450" y="409575"/>
            <a:ext cx="4019550" cy="369332"/>
          </a:xfrm>
          <a:prstGeom prst="rect">
            <a:avLst/>
          </a:prstGeom>
          <a:noFill/>
        </p:spPr>
        <p:txBody>
          <a:bodyPr wrap="square" rtlCol="0">
            <a:spAutoFit/>
          </a:bodyPr>
          <a:lstStyle/>
          <a:p>
            <a:r>
              <a:rPr lang="en-GB" dirty="0"/>
              <a:t>Activities to do at home</a:t>
            </a:r>
          </a:p>
        </p:txBody>
      </p:sp>
    </p:spTree>
    <p:extLst>
      <p:ext uri="{BB962C8B-B14F-4D97-AF65-F5344CB8AC3E}">
        <p14:creationId xmlns:p14="http://schemas.microsoft.com/office/powerpoint/2010/main" val="317620906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D17C16E-A367-B0FA-F2B5-7C4A00A3C790}"/>
              </a:ext>
            </a:extLst>
          </p:cNvPr>
          <p:cNvPicPr>
            <a:picLocks noChangeAspect="1"/>
          </p:cNvPicPr>
          <p:nvPr/>
        </p:nvPicPr>
        <p:blipFill>
          <a:blip r:embed="rId2"/>
          <a:stretch>
            <a:fillRect/>
          </a:stretch>
        </p:blipFill>
        <p:spPr>
          <a:xfrm>
            <a:off x="2342626" y="518706"/>
            <a:ext cx="7506748" cy="5820587"/>
          </a:xfrm>
          <a:prstGeom prst="rect">
            <a:avLst/>
          </a:prstGeom>
        </p:spPr>
      </p:pic>
    </p:spTree>
    <p:extLst>
      <p:ext uri="{BB962C8B-B14F-4D97-AF65-F5344CB8AC3E}">
        <p14:creationId xmlns:p14="http://schemas.microsoft.com/office/powerpoint/2010/main" val="5432565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CDB9186-22D7-42F3-50F8-03598736F2FC}"/>
              </a:ext>
            </a:extLst>
          </p:cNvPr>
          <p:cNvPicPr>
            <a:picLocks noChangeAspect="1"/>
          </p:cNvPicPr>
          <p:nvPr/>
        </p:nvPicPr>
        <p:blipFill>
          <a:blip r:embed="rId2"/>
          <a:stretch>
            <a:fillRect/>
          </a:stretch>
        </p:blipFill>
        <p:spPr>
          <a:xfrm>
            <a:off x="1171746" y="0"/>
            <a:ext cx="9848508" cy="6858000"/>
          </a:xfrm>
          <a:prstGeom prst="rect">
            <a:avLst/>
          </a:prstGeom>
        </p:spPr>
      </p:pic>
    </p:spTree>
    <p:extLst>
      <p:ext uri="{BB962C8B-B14F-4D97-AF65-F5344CB8AC3E}">
        <p14:creationId xmlns:p14="http://schemas.microsoft.com/office/powerpoint/2010/main" val="295567659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FBA737-E4B1-7B47-568D-FB1079578251}"/>
            </a:ext>
          </a:extLst>
        </p:cNvPr>
        <p:cNvGrpSpPr/>
        <p:nvPr/>
      </p:nvGrpSpPr>
      <p:grpSpPr>
        <a:xfrm>
          <a:off x="0" y="0"/>
          <a:ext cx="0" cy="0"/>
          <a:chOff x="0" y="0"/>
          <a:chExt cx="0" cy="0"/>
        </a:xfrm>
      </p:grpSpPr>
      <p:pic>
        <p:nvPicPr>
          <p:cNvPr id="3074" name="Picture 2" descr="45,300+ Uk Map Stock Illustrations, Royalty-Free Vector Graphics &amp; Clip Art  - iStock | Uk map vector, Uk and ireland map, Uk">
            <a:extLst>
              <a:ext uri="{FF2B5EF4-FFF2-40B4-BE49-F238E27FC236}">
                <a16:creationId xmlns:a16="http://schemas.microsoft.com/office/drawing/2014/main" id="{3AE20734-8B64-4823-68FC-297F7D95359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3750" t="8000" r="14750" b="6249"/>
          <a:stretch/>
        </p:blipFill>
        <p:spPr bwMode="auto">
          <a:xfrm>
            <a:off x="833437" y="419892"/>
            <a:ext cx="4295775" cy="5989635"/>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Free Black Checkmark, Download Free Black Checkmark png images, Free  ClipArts on Clipart Library">
            <a:extLst>
              <a:ext uri="{FF2B5EF4-FFF2-40B4-BE49-F238E27FC236}">
                <a16:creationId xmlns:a16="http://schemas.microsoft.com/office/drawing/2014/main" id="{F124BC50-C446-955E-914A-158339B117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5547" y="1206515"/>
            <a:ext cx="752475" cy="75247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8" descr="Free Black Checkmark, Download Free Black Checkmark png images, Free  ClipArts on Clipart Library">
            <a:extLst>
              <a:ext uri="{FF2B5EF4-FFF2-40B4-BE49-F238E27FC236}">
                <a16:creationId xmlns:a16="http://schemas.microsoft.com/office/drawing/2014/main" id="{67232ADD-2E2A-6340-468D-652ED0944A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450" y="2676525"/>
            <a:ext cx="752475" cy="7524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8" descr="Free Black Checkmark, Download Free Black Checkmark png images, Free  ClipArts on Clipart Library">
            <a:extLst>
              <a:ext uri="{FF2B5EF4-FFF2-40B4-BE49-F238E27FC236}">
                <a16:creationId xmlns:a16="http://schemas.microsoft.com/office/drawing/2014/main" id="{9C8DB633-6BFB-42FB-9107-A04E448D26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52924" y="4242789"/>
            <a:ext cx="752475" cy="752475"/>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a:extLst>
              <a:ext uri="{FF2B5EF4-FFF2-40B4-BE49-F238E27FC236}">
                <a16:creationId xmlns:a16="http://schemas.microsoft.com/office/drawing/2014/main" id="{3D8E408C-CA79-873A-6ABB-724A9F2E4B9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91087" y="1445418"/>
            <a:ext cx="6760509" cy="2462213"/>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Meadlands (@MeadlandsSch) / X">
            <a:extLst>
              <a:ext uri="{FF2B5EF4-FFF2-40B4-BE49-F238E27FC236}">
                <a16:creationId xmlns:a16="http://schemas.microsoft.com/office/drawing/2014/main" id="{A9D5DB4B-64D7-A4C4-1D91-AE6F8EA8919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62374" y="4995264"/>
            <a:ext cx="428625" cy="42862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FF986BA-E4D6-D3D9-CF30-9ECC5E098B2D}"/>
              </a:ext>
            </a:extLst>
          </p:cNvPr>
          <p:cNvSpPr txBox="1"/>
          <p:nvPr/>
        </p:nvSpPr>
        <p:spPr>
          <a:xfrm>
            <a:off x="4190999" y="333375"/>
            <a:ext cx="4991101" cy="523220"/>
          </a:xfrm>
          <a:prstGeom prst="rect">
            <a:avLst/>
          </a:prstGeom>
          <a:noFill/>
        </p:spPr>
        <p:txBody>
          <a:bodyPr wrap="square" rtlCol="0">
            <a:spAutoFit/>
          </a:bodyPr>
          <a:lstStyle/>
          <a:p>
            <a:pPr algn="ctr"/>
            <a:r>
              <a:rPr lang="en-GB" sz="2800" dirty="0"/>
              <a:t>Financial Education </a:t>
            </a:r>
          </a:p>
        </p:txBody>
      </p:sp>
    </p:spTree>
    <p:extLst>
      <p:ext uri="{BB962C8B-B14F-4D97-AF65-F5344CB8AC3E}">
        <p14:creationId xmlns:p14="http://schemas.microsoft.com/office/powerpoint/2010/main" val="193887029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3340720-0BD2-AB18-8489-730C603C5488}"/>
              </a:ext>
            </a:extLst>
          </p:cNvPr>
          <p:cNvPicPr>
            <a:picLocks noChangeAspect="1"/>
          </p:cNvPicPr>
          <p:nvPr/>
        </p:nvPicPr>
        <p:blipFill>
          <a:blip r:embed="rId2"/>
          <a:stretch>
            <a:fillRect/>
          </a:stretch>
        </p:blipFill>
        <p:spPr>
          <a:xfrm>
            <a:off x="318827" y="833088"/>
            <a:ext cx="3724795" cy="5001323"/>
          </a:xfrm>
          <a:prstGeom prst="rect">
            <a:avLst/>
          </a:prstGeom>
        </p:spPr>
      </p:pic>
      <p:pic>
        <p:nvPicPr>
          <p:cNvPr id="5" name="Picture 4">
            <a:extLst>
              <a:ext uri="{FF2B5EF4-FFF2-40B4-BE49-F238E27FC236}">
                <a16:creationId xmlns:a16="http://schemas.microsoft.com/office/drawing/2014/main" id="{05CBF0B8-55AE-C29D-7A85-D1EEA8ACDBAE}"/>
              </a:ext>
            </a:extLst>
          </p:cNvPr>
          <p:cNvPicPr>
            <a:picLocks noChangeAspect="1"/>
          </p:cNvPicPr>
          <p:nvPr/>
        </p:nvPicPr>
        <p:blipFill>
          <a:blip r:embed="rId3"/>
          <a:stretch>
            <a:fillRect/>
          </a:stretch>
        </p:blipFill>
        <p:spPr>
          <a:xfrm>
            <a:off x="4208406" y="2205036"/>
            <a:ext cx="4066236" cy="2257425"/>
          </a:xfrm>
          <a:prstGeom prst="rect">
            <a:avLst/>
          </a:prstGeom>
        </p:spPr>
      </p:pic>
      <p:pic>
        <p:nvPicPr>
          <p:cNvPr id="7" name="Picture 6">
            <a:extLst>
              <a:ext uri="{FF2B5EF4-FFF2-40B4-BE49-F238E27FC236}">
                <a16:creationId xmlns:a16="http://schemas.microsoft.com/office/drawing/2014/main" id="{CA2098FC-E26F-1EAF-30E3-64F63B1C5CC5}"/>
              </a:ext>
            </a:extLst>
          </p:cNvPr>
          <p:cNvPicPr>
            <a:picLocks noChangeAspect="1"/>
          </p:cNvPicPr>
          <p:nvPr/>
        </p:nvPicPr>
        <p:blipFill>
          <a:blip r:embed="rId4"/>
          <a:stretch>
            <a:fillRect/>
          </a:stretch>
        </p:blipFill>
        <p:spPr>
          <a:xfrm>
            <a:off x="8439427" y="833087"/>
            <a:ext cx="3433745" cy="4756201"/>
          </a:xfrm>
          <a:prstGeom prst="rect">
            <a:avLst/>
          </a:prstGeom>
        </p:spPr>
      </p:pic>
    </p:spTree>
    <p:extLst>
      <p:ext uri="{BB962C8B-B14F-4D97-AF65-F5344CB8AC3E}">
        <p14:creationId xmlns:p14="http://schemas.microsoft.com/office/powerpoint/2010/main" val="591543147"/>
      </p:ext>
    </p:extLst>
  </p:cSld>
  <p:clrMapOvr>
    <a:masterClrMapping/>
  </p:clrMapOvr>
</p:sld>
</file>

<file path=ppt/theme/theme1.xml><?xml version="1.0" encoding="utf-8"?>
<a:theme xmlns:a="http://schemas.openxmlformats.org/drawingml/2006/main" name="Office Them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ustom 1">
      <a:majorFont>
        <a:latin typeface="Comic Sans MS"/>
        <a:ea typeface=""/>
        <a:cs typeface=""/>
      </a:majorFont>
      <a:minorFont>
        <a:latin typeface="Comic Sans M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849</TotalTime>
  <Words>580</Words>
  <Application>Microsoft Office PowerPoint</Application>
  <PresentationFormat>Widescreen</PresentationFormat>
  <Paragraphs>116</Paragraphs>
  <Slides>47</Slides>
  <Notes>4</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47</vt:i4>
      </vt:variant>
    </vt:vector>
  </HeadingPairs>
  <TitlesOfParts>
    <vt:vector size="52" baseType="lpstr">
      <vt:lpstr>Aptos</vt:lpstr>
      <vt:lpstr>Arial</vt:lpstr>
      <vt:lpstr>Comic Sans MS</vt:lpstr>
      <vt:lpstr>national</vt:lpstr>
      <vt:lpstr>Office Theme</vt:lpstr>
      <vt:lpstr>Welcome to our Finance Curriculum Evening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Joanne Wreford</dc:creator>
  <cp:lastModifiedBy>Joanne Wreford</cp:lastModifiedBy>
  <cp:revision>19</cp:revision>
  <dcterms:created xsi:type="dcterms:W3CDTF">2024-10-12T17:10:27Z</dcterms:created>
  <dcterms:modified xsi:type="dcterms:W3CDTF">2024-10-13T16:28:02Z</dcterms:modified>
</cp:coreProperties>
</file>