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99" autoAdjust="0"/>
  </p:normalViewPr>
  <p:slideViewPr>
    <p:cSldViewPr snapToGrid="0" snapToObjects="1">
      <p:cViewPr varScale="1">
        <p:scale>
          <a:sx n="97" d="100"/>
          <a:sy n="97" d="100"/>
        </p:scale>
        <p:origin x="108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9097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FF43A-E35A-FD35-00AA-5C81203732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899653-049F-A4B8-F6E0-5FBEB7F95A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0EA88A-AD2A-AD62-5C03-06E559506D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CDCE9F-7AB7-0F5D-3F5E-BA9C0BA823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778829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FE3F0D-5CBD-C8E1-590F-F3E1F4201B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02BFE6-6242-1D84-6FA1-F15E97CAA46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CAEA93-9653-A203-652A-8BC8753277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BA7471-9885-9E08-24F6-0BB02BF1C2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267981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F5CE4B-433B-5B8C-D043-4B80E9EB4A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6980B6-F71D-25D7-6D7C-F590483EE17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0433F7-8622-4858-A2FB-2DB58E02BD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1662BC-8823-FF91-49D2-04B286FBEA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845760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74DFA-3A6A-0ED3-DCCA-0A4A88D408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118704-E7CC-FE4B-8444-219848E2F7B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AEACEE-66BC-8D21-E5EC-23DF2A1442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677DD7-8FAC-F405-2106-2C74AD43F4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6386726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2DBA12-F5F6-C0CB-CC53-F9495EC9EB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00BC15-8A73-2FF2-EC78-B3C672808A7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E9C060-1747-9E5C-93A4-AA4E38862F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2EBF26-E383-8B1A-3FD3-B8CD2F8CAD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7759818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D463BC-77A9-2C89-48E7-58A3449EE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E142CB-A746-BAB8-0198-44B07A8F994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E42867-626F-4A3D-0523-A31131C44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712346-A39A-0EFB-0BCA-4369DC403C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0599375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CE2FD5-B11D-1653-06A4-77AADB5007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E535FD-B204-F123-EC7D-4AAF2467399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A60981-6B8A-A34D-025B-247C461E18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C8FFA2-B448-4951-4EC8-7C190C1FEA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9157152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56CEFD-725E-941E-42A1-C3F69D99B5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CBBD3B-7F55-98FB-CC47-E9457D9B3B7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3DD102-A6BB-5E80-945B-FD87F9EEE4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C537F7-6EE0-F296-1272-FA17D51018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8889940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299121-08A7-E3A3-4D91-CBBFE56AFC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9CB3D8-7DFB-0626-0A3E-D99835F699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053E77-8C45-8E30-421A-13EDADA00C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9D3AE5-01CA-4364-8C4D-2E76685F9B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500260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4710" y="3352800"/>
            <a:ext cx="5841910" cy="1628775"/>
          </a:xfrm>
          <a:prstGeom prst="rect">
            <a:avLst/>
          </a:prstGeom>
        </p:spPr>
      </p:pic>
      <p:pic>
        <p:nvPicPr>
          <p:cNvPr id="4" name="Picture 3" descr="A duck flying in the air&#10;&#10;Description automatically generated">
            <a:extLst>
              <a:ext uri="{FF2B5EF4-FFF2-40B4-BE49-F238E27FC236}">
                <a16:creationId xmlns:a16="http://schemas.microsoft.com/office/drawing/2014/main" id="{B4EC4AAB-DA3F-6533-96E6-F388B3A914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136" y="557543"/>
            <a:ext cx="2058290" cy="20582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62100" y="799738"/>
            <a:ext cx="88847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What Do We Love About Gaming?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39465" y="1860083"/>
            <a:ext cx="3950970" cy="298543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 sz="2200"/>
            </a:pPr>
            <a:r>
              <a:rPr sz="3600" dirty="0">
                <a:latin typeface="Comic Sans MS" panose="030F0702030302020204" pitchFamily="66" charset="0"/>
              </a:rPr>
              <a:t>Gaming is fun!</a:t>
            </a:r>
          </a:p>
          <a:p>
            <a:pPr marL="342900" indent="-342900">
              <a:buFont typeface="Arial" panose="020B0604020202020204" pitchFamily="34" charset="0"/>
              <a:buChar char="•"/>
              <a:defRPr sz="2200"/>
            </a:pPr>
            <a:r>
              <a:rPr sz="3600" dirty="0">
                <a:latin typeface="Comic Sans MS" panose="030F0702030302020204" pitchFamily="66" charset="0"/>
              </a:rPr>
              <a:t>Friends</a:t>
            </a:r>
          </a:p>
          <a:p>
            <a:pPr marL="342900" indent="-342900">
              <a:buFont typeface="Arial" panose="020B0604020202020204" pitchFamily="34" charset="0"/>
              <a:buChar char="•"/>
              <a:defRPr sz="2200"/>
            </a:pPr>
            <a:r>
              <a:rPr sz="3600" dirty="0">
                <a:latin typeface="Comic Sans MS" panose="030F0702030302020204" pitchFamily="66" charset="0"/>
              </a:rPr>
              <a:t>Teamwork</a:t>
            </a:r>
          </a:p>
          <a:p>
            <a:pPr marL="342900" indent="-342900">
              <a:buFont typeface="Arial" panose="020B0604020202020204" pitchFamily="34" charset="0"/>
              <a:buChar char="•"/>
              <a:defRPr sz="2200"/>
            </a:pPr>
            <a:r>
              <a:rPr sz="3600" dirty="0">
                <a:latin typeface="Comic Sans MS" panose="030F0702030302020204" pitchFamily="66" charset="0"/>
              </a:rPr>
              <a:t>Problem solving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 sz="2200"/>
            </a:pPr>
            <a:endParaRPr lang="en-GB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 sz="2200"/>
            </a:pPr>
            <a:endParaRPr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logo_cropp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6960" y="315347"/>
            <a:ext cx="1737360" cy="4843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9D4566-8DA3-0E9B-C919-13A7CE3E8494}"/>
              </a:ext>
            </a:extLst>
          </p:cNvPr>
          <p:cNvSpPr txBox="1"/>
          <p:nvPr/>
        </p:nvSpPr>
        <p:spPr>
          <a:xfrm>
            <a:off x="1695450" y="5095875"/>
            <a:ext cx="7239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But we all need balance</a:t>
            </a:r>
          </a:p>
          <a:p>
            <a:endParaRPr lang="en-GB" dirty="0"/>
          </a:p>
        </p:txBody>
      </p:sp>
      <p:pic>
        <p:nvPicPr>
          <p:cNvPr id="9" name="Picture 8" descr="Cartoon black game joystick, gui console icon. Vector illustration joystick for computer games, gamepad for entertainment. 7120371 Vector Art at Vecteezy">
            <a:extLst>
              <a:ext uri="{FF2B5EF4-FFF2-40B4-BE49-F238E27FC236}">
                <a16:creationId xmlns:a16="http://schemas.microsoft.com/office/drawing/2014/main" id="{470B5488-09C7-ECB2-9839-69ABAB1CE6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3895" y="1728787"/>
            <a:ext cx="3400425" cy="3400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57D88D-0457-0AA7-B299-A4E6B82643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73CFC9A-F4E8-C29B-E119-9EB94E4380DA}"/>
              </a:ext>
            </a:extLst>
          </p:cNvPr>
          <p:cNvSpPr txBox="1"/>
          <p:nvPr/>
        </p:nvSpPr>
        <p:spPr>
          <a:xfrm>
            <a:off x="1562100" y="799738"/>
            <a:ext cx="88847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Meet Alan….</a:t>
            </a:r>
            <a:endParaRPr sz="3600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B23267-9D0D-2EDA-9F16-C58F494C7D39}"/>
              </a:ext>
            </a:extLst>
          </p:cNvPr>
          <p:cNvSpPr txBox="1"/>
          <p:nvPr/>
        </p:nvSpPr>
        <p:spPr>
          <a:xfrm>
            <a:off x="1562100" y="1930460"/>
            <a:ext cx="6253614" cy="246221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defRPr sz="2200"/>
            </a:pPr>
            <a:r>
              <a:rPr lang="en-GB" sz="4400" dirty="0">
                <a:latin typeface="Comic Sans MS" panose="030F0702030302020204" pitchFamily="66" charset="0"/>
              </a:rPr>
              <a:t>Alan keeps on saying “Just one more game…..”</a:t>
            </a:r>
          </a:p>
          <a:p>
            <a:pPr marL="342900" indent="-342900">
              <a:buFont typeface="Arial" panose="020B0604020202020204" pitchFamily="34" charset="0"/>
              <a:buChar char="•"/>
              <a:defRPr sz="2200"/>
            </a:pPr>
            <a:endParaRPr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logo_cropped.png">
            <a:extLst>
              <a:ext uri="{FF2B5EF4-FFF2-40B4-BE49-F238E27FC236}">
                <a16:creationId xmlns:a16="http://schemas.microsoft.com/office/drawing/2014/main" id="{C58AF192-BCD7-729C-7DBF-140B3131F0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6960" y="315347"/>
            <a:ext cx="1737360" cy="4843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69FC23C-34D5-E5A5-2CD1-E7BF5B778E36}"/>
              </a:ext>
            </a:extLst>
          </p:cNvPr>
          <p:cNvSpPr txBox="1"/>
          <p:nvPr/>
        </p:nvSpPr>
        <p:spPr>
          <a:xfrm>
            <a:off x="265430" y="4877064"/>
            <a:ext cx="7239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Soon, it’s very late</a:t>
            </a:r>
          </a:p>
          <a:p>
            <a:endParaRPr lang="en-GB" dirty="0"/>
          </a:p>
        </p:txBody>
      </p:sp>
      <p:pic>
        <p:nvPicPr>
          <p:cNvPr id="9" name="Picture 8" descr="Cartoon black game joystick, gui console icon. Vector illustration joystick for computer games, gamepad for entertainment. 7120371 Vector Art at Vecteezy">
            <a:extLst>
              <a:ext uri="{FF2B5EF4-FFF2-40B4-BE49-F238E27FC236}">
                <a16:creationId xmlns:a16="http://schemas.microsoft.com/office/drawing/2014/main" id="{36E48CF7-8B8F-7108-3C45-EE6484257E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3895" y="1728787"/>
            <a:ext cx="3400425" cy="340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513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D91DEF-CBCA-B2F7-F340-DBAC7B6527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42FBE4F-9C54-82EE-1DF8-153640263942}"/>
              </a:ext>
            </a:extLst>
          </p:cNvPr>
          <p:cNvSpPr txBox="1"/>
          <p:nvPr/>
        </p:nvSpPr>
        <p:spPr>
          <a:xfrm>
            <a:off x="1119354" y="672885"/>
            <a:ext cx="88847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What happens after a late night?</a:t>
            </a:r>
            <a:endParaRPr sz="3600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52E711-A4EA-189A-D165-0878B39089D9}"/>
              </a:ext>
            </a:extLst>
          </p:cNvPr>
          <p:cNvSpPr txBox="1"/>
          <p:nvPr/>
        </p:nvSpPr>
        <p:spPr>
          <a:xfrm>
            <a:off x="1453146" y="1816649"/>
            <a:ext cx="6253614" cy="255454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 sz="2200"/>
            </a:pPr>
            <a:r>
              <a:rPr lang="en-US" sz="3200" dirty="0">
                <a:latin typeface="Comic Sans MS" panose="030F0702030302020204" pitchFamily="66" charset="0"/>
              </a:rPr>
              <a:t>Tired at school</a:t>
            </a:r>
          </a:p>
          <a:p>
            <a:pPr marL="342900" indent="-342900">
              <a:buFont typeface="Arial" panose="020B0604020202020204" pitchFamily="34" charset="0"/>
              <a:buChar char="•"/>
              <a:defRPr sz="2200"/>
            </a:pPr>
            <a:r>
              <a:rPr lang="en-US" sz="3200" dirty="0">
                <a:latin typeface="Comic Sans MS" panose="030F0702030302020204" pitchFamily="66" charset="0"/>
              </a:rPr>
              <a:t>Hard to concentrate</a:t>
            </a:r>
          </a:p>
          <a:p>
            <a:pPr marL="342900" indent="-342900">
              <a:buFont typeface="Arial" panose="020B0604020202020204" pitchFamily="34" charset="0"/>
              <a:buChar char="•"/>
              <a:defRPr sz="2200"/>
            </a:pPr>
            <a:r>
              <a:rPr lang="en-US" sz="3200" dirty="0">
                <a:latin typeface="Comic Sans MS" panose="030F0702030302020204" pitchFamily="66" charset="0"/>
              </a:rPr>
              <a:t>Forgetful</a:t>
            </a:r>
          </a:p>
          <a:p>
            <a:pPr marL="342900" indent="-342900">
              <a:buFont typeface="Arial" panose="020B0604020202020204" pitchFamily="34" charset="0"/>
              <a:buChar char="•"/>
              <a:defRPr sz="2200"/>
            </a:pPr>
            <a:r>
              <a:rPr lang="en-US" sz="3200" dirty="0">
                <a:latin typeface="Comic Sans MS" panose="030F0702030302020204" pitchFamily="66" charset="0"/>
              </a:rPr>
              <a:t>Low energy</a:t>
            </a:r>
          </a:p>
          <a:p>
            <a:pPr marL="342900" indent="-342900">
              <a:buFont typeface="Arial" panose="020B0604020202020204" pitchFamily="34" charset="0"/>
              <a:buChar char="•"/>
              <a:defRPr sz="2200"/>
            </a:pPr>
            <a:r>
              <a:rPr lang="en-US" sz="3200" dirty="0">
                <a:latin typeface="Comic Sans MS" panose="030F0702030302020204" pitchFamily="66" charset="0"/>
              </a:rPr>
              <a:t>You might get irritable</a:t>
            </a:r>
          </a:p>
        </p:txBody>
      </p:sp>
      <p:pic>
        <p:nvPicPr>
          <p:cNvPr id="8" name="Picture 7" descr="logo_cropped.png">
            <a:extLst>
              <a:ext uri="{FF2B5EF4-FFF2-40B4-BE49-F238E27FC236}">
                <a16:creationId xmlns:a16="http://schemas.microsoft.com/office/drawing/2014/main" id="{BCA8D512-47F1-774F-A15F-C2824BDA05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6960" y="315347"/>
            <a:ext cx="1737360" cy="484391"/>
          </a:xfrm>
          <a:prstGeom prst="rect">
            <a:avLst/>
          </a:prstGeom>
        </p:spPr>
      </p:pic>
      <p:pic>
        <p:nvPicPr>
          <p:cNvPr id="9" name="Picture 8" descr="Cartoon black game joystick, gui console icon. Vector illustration joystick for computer games, gamepad for entertainment. 7120371 Vector Art at Vecteezy">
            <a:extLst>
              <a:ext uri="{FF2B5EF4-FFF2-40B4-BE49-F238E27FC236}">
                <a16:creationId xmlns:a16="http://schemas.microsoft.com/office/drawing/2014/main" id="{D0A7AA05-2224-4EFD-DB06-65BBC84A0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3895" y="1728787"/>
            <a:ext cx="3400425" cy="340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628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398D9E-9A49-86C0-8A86-C251A2BF90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8051794-18C0-0A53-294C-019CC899745A}"/>
              </a:ext>
            </a:extLst>
          </p:cNvPr>
          <p:cNvSpPr txBox="1"/>
          <p:nvPr/>
        </p:nvSpPr>
        <p:spPr>
          <a:xfrm>
            <a:off x="1119354" y="672885"/>
            <a:ext cx="88847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When gaming starts to take over…</a:t>
            </a:r>
            <a:endParaRPr sz="3600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3EB99D-2FC0-2250-ADF1-28DF67BDB8FB}"/>
              </a:ext>
            </a:extLst>
          </p:cNvPr>
          <p:cNvSpPr txBox="1"/>
          <p:nvPr/>
        </p:nvSpPr>
        <p:spPr>
          <a:xfrm>
            <a:off x="779646" y="1855026"/>
            <a:ext cx="7488455" cy="35394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55600" indent="-355600">
              <a:defRPr sz="2200"/>
            </a:pPr>
            <a:r>
              <a:rPr lang="en-US" sz="3200" dirty="0">
                <a:latin typeface="Comic Sans MS" panose="030F0702030302020204" pitchFamily="66" charset="0"/>
              </a:rPr>
              <a:t>• Thinking about the game all the time</a:t>
            </a:r>
          </a:p>
          <a:p>
            <a:pPr marL="355600" indent="-355600">
              <a:defRPr sz="2200"/>
            </a:pPr>
            <a:endParaRPr lang="en-US" sz="3200" dirty="0">
              <a:latin typeface="Comic Sans MS" panose="030F0702030302020204" pitchFamily="66" charset="0"/>
            </a:endParaRPr>
          </a:p>
          <a:p>
            <a:pPr marL="355600" indent="-355600">
              <a:defRPr sz="2200"/>
            </a:pPr>
            <a:r>
              <a:rPr lang="en-US" sz="3200" dirty="0">
                <a:latin typeface="Comic Sans MS" panose="030F0702030302020204" pitchFamily="66" charset="0"/>
              </a:rPr>
              <a:t>• Hard to stop</a:t>
            </a:r>
          </a:p>
          <a:p>
            <a:pPr marL="355600" indent="-355600">
              <a:defRPr sz="2200"/>
            </a:pPr>
            <a:endParaRPr lang="en-US" sz="3200" dirty="0">
              <a:latin typeface="Comic Sans MS" panose="030F0702030302020204" pitchFamily="66" charset="0"/>
            </a:endParaRPr>
          </a:p>
          <a:p>
            <a:pPr marL="355600" indent="-355600">
              <a:defRPr sz="2200"/>
            </a:pPr>
            <a:r>
              <a:rPr lang="en-US" sz="3200" dirty="0">
                <a:latin typeface="Comic Sans MS" panose="030F0702030302020204" pitchFamily="66" charset="0"/>
              </a:rPr>
              <a:t>• Feeling cross when asked to stop</a:t>
            </a:r>
          </a:p>
          <a:p>
            <a:pPr marL="355600" indent="-355600">
              <a:defRPr sz="2200"/>
            </a:pPr>
            <a:endParaRPr lang="en-US" sz="3200" dirty="0">
              <a:latin typeface="Comic Sans MS" panose="030F0702030302020204" pitchFamily="66" charset="0"/>
            </a:endParaRPr>
          </a:p>
          <a:p>
            <a:pPr marL="355600" indent="-355600">
              <a:defRPr sz="2200"/>
            </a:pPr>
            <a:r>
              <a:rPr lang="en-US" sz="3200" dirty="0">
                <a:latin typeface="Comic Sans MS" panose="030F0702030302020204" pitchFamily="66" charset="0"/>
              </a:rPr>
              <a:t>• Dependency can grow</a:t>
            </a:r>
          </a:p>
        </p:txBody>
      </p:sp>
      <p:pic>
        <p:nvPicPr>
          <p:cNvPr id="8" name="Picture 7" descr="logo_cropped.png">
            <a:extLst>
              <a:ext uri="{FF2B5EF4-FFF2-40B4-BE49-F238E27FC236}">
                <a16:creationId xmlns:a16="http://schemas.microsoft.com/office/drawing/2014/main" id="{AFA5BE34-4684-C49E-1CB0-6A7020B8FA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6960" y="315347"/>
            <a:ext cx="1737360" cy="484391"/>
          </a:xfrm>
          <a:prstGeom prst="rect">
            <a:avLst/>
          </a:prstGeom>
        </p:spPr>
      </p:pic>
      <p:pic>
        <p:nvPicPr>
          <p:cNvPr id="9" name="Picture 8" descr="Cartoon black game joystick, gui console icon. Vector illustration joystick for computer games, gamepad for entertainment. 7120371 Vector Art at Vecteezy">
            <a:extLst>
              <a:ext uri="{FF2B5EF4-FFF2-40B4-BE49-F238E27FC236}">
                <a16:creationId xmlns:a16="http://schemas.microsoft.com/office/drawing/2014/main" id="{3104E615-1550-7B61-234E-D5E5AD536A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6025" y="1676754"/>
            <a:ext cx="3400425" cy="340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496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F900DA9-0E27-57E7-0284-39EBCCC35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5A7A825-3CE2-8FBE-7341-7BEB410438D3}"/>
              </a:ext>
            </a:extLst>
          </p:cNvPr>
          <p:cNvSpPr txBox="1"/>
          <p:nvPr/>
        </p:nvSpPr>
        <p:spPr>
          <a:xfrm>
            <a:off x="1793123" y="710503"/>
            <a:ext cx="65616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Why parents set limits</a:t>
            </a:r>
            <a:endParaRPr sz="3600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0B191E-17A7-B356-5281-C98ED83B3211}"/>
              </a:ext>
            </a:extLst>
          </p:cNvPr>
          <p:cNvSpPr txBox="1"/>
          <p:nvPr/>
        </p:nvSpPr>
        <p:spPr>
          <a:xfrm>
            <a:off x="1793123" y="1868687"/>
            <a:ext cx="5698156" cy="37856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defRPr sz="2200"/>
            </a:pPr>
            <a:r>
              <a:rPr lang="en-US" sz="4000" dirty="0">
                <a:latin typeface="Comic Sans MS" panose="030F0702030302020204" pitchFamily="66" charset="0"/>
              </a:rPr>
              <a:t>Parents set limits because they care. They want you to be healthy and happy and ready to learn at school. </a:t>
            </a:r>
          </a:p>
        </p:txBody>
      </p:sp>
      <p:pic>
        <p:nvPicPr>
          <p:cNvPr id="8" name="Picture 7" descr="logo_cropped.png">
            <a:extLst>
              <a:ext uri="{FF2B5EF4-FFF2-40B4-BE49-F238E27FC236}">
                <a16:creationId xmlns:a16="http://schemas.microsoft.com/office/drawing/2014/main" id="{D214B8AC-46B6-6E65-EFEC-1E937BEEED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6960" y="315347"/>
            <a:ext cx="1737360" cy="484391"/>
          </a:xfrm>
          <a:prstGeom prst="rect">
            <a:avLst/>
          </a:prstGeom>
        </p:spPr>
      </p:pic>
      <p:pic>
        <p:nvPicPr>
          <p:cNvPr id="9" name="Picture 8" descr="Cartoon black game joystick, gui console icon. Vector illustration joystick for computer games, gamepad for entertainment. 7120371 Vector Art at Vecteezy">
            <a:extLst>
              <a:ext uri="{FF2B5EF4-FFF2-40B4-BE49-F238E27FC236}">
                <a16:creationId xmlns:a16="http://schemas.microsoft.com/office/drawing/2014/main" id="{F8078A19-7C77-D804-CA07-BBF914A0FB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1560" y="1676754"/>
            <a:ext cx="3400425" cy="3400425"/>
          </a:xfrm>
          <a:prstGeom prst="rect">
            <a:avLst/>
          </a:prstGeom>
        </p:spPr>
      </p:pic>
      <p:sp>
        <p:nvSpPr>
          <p:cNvPr id="2" name="Multiplication Sign 1">
            <a:extLst>
              <a:ext uri="{FF2B5EF4-FFF2-40B4-BE49-F238E27FC236}">
                <a16:creationId xmlns:a16="http://schemas.microsoft.com/office/drawing/2014/main" id="{117EB467-D20B-28D7-05C9-4D82480A2FE4}"/>
              </a:ext>
            </a:extLst>
          </p:cNvPr>
          <p:cNvSpPr/>
          <p:nvPr/>
        </p:nvSpPr>
        <p:spPr>
          <a:xfrm>
            <a:off x="8554624" y="1676754"/>
            <a:ext cx="2654295" cy="3106640"/>
          </a:xfrm>
          <a:prstGeom prst="mathMultiply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917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13C303-6F90-D4E3-040C-C1DD5FC711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BFF6D9E-54DC-1E8E-4F73-627B3E214C7D}"/>
              </a:ext>
            </a:extLst>
          </p:cNvPr>
          <p:cNvSpPr txBox="1"/>
          <p:nvPr/>
        </p:nvSpPr>
        <p:spPr>
          <a:xfrm>
            <a:off x="2409140" y="708737"/>
            <a:ext cx="65616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Why sleep matters</a:t>
            </a:r>
            <a:endParaRPr sz="3600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05F57B-36BB-F7A7-46F2-BA3CB3266F07}"/>
              </a:ext>
            </a:extLst>
          </p:cNvPr>
          <p:cNvSpPr txBox="1"/>
          <p:nvPr/>
        </p:nvSpPr>
        <p:spPr>
          <a:xfrm>
            <a:off x="1456238" y="1868687"/>
            <a:ext cx="6561606" cy="317009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defRPr sz="2200"/>
            </a:pPr>
            <a:r>
              <a:rPr lang="en-US" sz="4000" dirty="0">
                <a:latin typeface="Comic Sans MS" panose="030F0702030302020204" pitchFamily="66" charset="0"/>
              </a:rPr>
              <a:t>9–12 hours of sleep helps:</a:t>
            </a:r>
          </a:p>
          <a:p>
            <a:pPr>
              <a:defRPr sz="2200"/>
            </a:pPr>
            <a:r>
              <a:rPr lang="en-US" sz="4000" dirty="0">
                <a:latin typeface="Comic Sans MS" panose="030F0702030302020204" pitchFamily="66" charset="0"/>
              </a:rPr>
              <a:t>• Learning</a:t>
            </a:r>
          </a:p>
          <a:p>
            <a:pPr>
              <a:defRPr sz="2200"/>
            </a:pPr>
            <a:r>
              <a:rPr lang="en-US" sz="4000" dirty="0">
                <a:latin typeface="Comic Sans MS" panose="030F0702030302020204" pitchFamily="66" charset="0"/>
              </a:rPr>
              <a:t>• Growing</a:t>
            </a:r>
          </a:p>
          <a:p>
            <a:pPr>
              <a:defRPr sz="2200"/>
            </a:pPr>
            <a:r>
              <a:rPr lang="en-US" sz="4000" dirty="0">
                <a:latin typeface="Comic Sans MS" panose="030F0702030302020204" pitchFamily="66" charset="0"/>
              </a:rPr>
              <a:t>• Memory</a:t>
            </a:r>
          </a:p>
          <a:p>
            <a:pPr>
              <a:defRPr sz="2200"/>
            </a:pPr>
            <a:r>
              <a:rPr lang="en-US" sz="4000" dirty="0">
                <a:latin typeface="Comic Sans MS" panose="030F0702030302020204" pitchFamily="66" charset="0"/>
              </a:rPr>
              <a:t>• Mood</a:t>
            </a:r>
          </a:p>
        </p:txBody>
      </p:sp>
      <p:pic>
        <p:nvPicPr>
          <p:cNvPr id="8" name="Picture 7" descr="logo_cropped.png">
            <a:extLst>
              <a:ext uri="{FF2B5EF4-FFF2-40B4-BE49-F238E27FC236}">
                <a16:creationId xmlns:a16="http://schemas.microsoft.com/office/drawing/2014/main" id="{192D5E58-902A-FE7D-F29C-F2AE103F2E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6960" y="315347"/>
            <a:ext cx="1737360" cy="484391"/>
          </a:xfrm>
          <a:prstGeom prst="rect">
            <a:avLst/>
          </a:prstGeom>
        </p:spPr>
      </p:pic>
      <p:pic>
        <p:nvPicPr>
          <p:cNvPr id="2" name="Picture 1" descr="70+ African American Boy In Bed Stock Illustrations, Royalty-Free Vector  Graphics &amp; Clip Art - iStock">
            <a:extLst>
              <a:ext uri="{FF2B5EF4-FFF2-40B4-BE49-F238E27FC236}">
                <a16:creationId xmlns:a16="http://schemas.microsoft.com/office/drawing/2014/main" id="{951B7C13-5252-C667-3A54-E9EB997831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169" y="2017369"/>
            <a:ext cx="3021417" cy="3021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835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09B913-9865-881E-4814-AC32546763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76F4C5E-58A9-525A-88D0-33694DE2F485}"/>
              </a:ext>
            </a:extLst>
          </p:cNvPr>
          <p:cNvSpPr txBox="1"/>
          <p:nvPr/>
        </p:nvSpPr>
        <p:spPr>
          <a:xfrm>
            <a:off x="2043380" y="695579"/>
            <a:ext cx="65616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Be the Boss of your gaming</a:t>
            </a:r>
            <a:endParaRPr sz="3600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5256BD-A26E-29FF-ABB2-57D259A1EBEF}"/>
              </a:ext>
            </a:extLst>
          </p:cNvPr>
          <p:cNvSpPr txBox="1"/>
          <p:nvPr/>
        </p:nvSpPr>
        <p:spPr>
          <a:xfrm>
            <a:off x="1542866" y="2151727"/>
            <a:ext cx="7562634" cy="255454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defRPr sz="2200"/>
            </a:pPr>
            <a:r>
              <a:rPr lang="en-US" sz="4000" dirty="0">
                <a:latin typeface="Comic Sans MS" panose="030F0702030302020204" pitchFamily="66" charset="0"/>
              </a:rPr>
              <a:t>• Set a finish time</a:t>
            </a:r>
          </a:p>
          <a:p>
            <a:pPr>
              <a:defRPr sz="2200"/>
            </a:pPr>
            <a:r>
              <a:rPr lang="en-US" sz="4000" dirty="0">
                <a:latin typeface="Comic Sans MS" panose="030F0702030302020204" pitchFamily="66" charset="0"/>
              </a:rPr>
              <a:t>• Use a timer</a:t>
            </a:r>
          </a:p>
          <a:p>
            <a:pPr>
              <a:defRPr sz="2200"/>
            </a:pPr>
            <a:r>
              <a:rPr lang="en-US" sz="4000" dirty="0">
                <a:latin typeface="Comic Sans MS" panose="030F0702030302020204" pitchFamily="66" charset="0"/>
              </a:rPr>
              <a:t>• No screens before bed</a:t>
            </a:r>
          </a:p>
          <a:p>
            <a:pPr>
              <a:defRPr sz="2200"/>
            </a:pPr>
            <a:r>
              <a:rPr lang="en-US" sz="4000" dirty="0">
                <a:latin typeface="Comic Sans MS" panose="030F0702030302020204" pitchFamily="66" charset="0"/>
              </a:rPr>
              <a:t>• Read, chat or play instead</a:t>
            </a:r>
          </a:p>
        </p:txBody>
      </p:sp>
      <p:pic>
        <p:nvPicPr>
          <p:cNvPr id="8" name="Picture 7" descr="logo_cropped.png">
            <a:extLst>
              <a:ext uri="{FF2B5EF4-FFF2-40B4-BE49-F238E27FC236}">
                <a16:creationId xmlns:a16="http://schemas.microsoft.com/office/drawing/2014/main" id="{0127494E-77B0-4B01-7385-04D96DAEFA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6960" y="315347"/>
            <a:ext cx="1737360" cy="484391"/>
          </a:xfrm>
          <a:prstGeom prst="rect">
            <a:avLst/>
          </a:prstGeom>
        </p:spPr>
      </p:pic>
      <p:pic>
        <p:nvPicPr>
          <p:cNvPr id="4" name="Picture 3" descr="Controller Emoticon Stock Illustrations – 1,527 Controller Emoticon Stock  Illustrations, Vectors &amp; Clipart - Dreamstime">
            <a:extLst>
              <a:ext uri="{FF2B5EF4-FFF2-40B4-BE49-F238E27FC236}">
                <a16:creationId xmlns:a16="http://schemas.microsoft.com/office/drawing/2014/main" id="{94AA906A-2407-5F8D-2201-0431C9115C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3559" y="1807743"/>
            <a:ext cx="2734518" cy="324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839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775EC8-36EF-17A9-8605-B13941AF9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2CFF627-4767-E625-806C-4BD549CAD342}"/>
              </a:ext>
            </a:extLst>
          </p:cNvPr>
          <p:cNvSpPr txBox="1"/>
          <p:nvPr/>
        </p:nvSpPr>
        <p:spPr>
          <a:xfrm>
            <a:off x="2245511" y="1118822"/>
            <a:ext cx="656160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800" b="1">
                <a:solidFill>
                  <a:srgbClr val="FFFFFF"/>
                </a:solidFill>
              </a:defRPr>
            </a:pPr>
            <a:r>
              <a:rPr lang="en-GB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What small change could you make this week?</a:t>
            </a:r>
            <a:endParaRPr sz="6600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 descr="logo_cropped.png">
            <a:extLst>
              <a:ext uri="{FF2B5EF4-FFF2-40B4-BE49-F238E27FC236}">
                <a16:creationId xmlns:a16="http://schemas.microsoft.com/office/drawing/2014/main" id="{40FCAEE2-0098-0A45-2319-7BF2BA95B1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6960" y="315347"/>
            <a:ext cx="1737360" cy="48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889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E96CC9-DB05-21C2-346C-333246CD41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6EA0B06-DC51-8681-0BC5-E0277B23FDBD}"/>
              </a:ext>
            </a:extLst>
          </p:cNvPr>
          <p:cNvSpPr txBox="1"/>
          <p:nvPr/>
        </p:nvSpPr>
        <p:spPr>
          <a:xfrm>
            <a:off x="2477156" y="242924"/>
            <a:ext cx="656160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800" b="1">
                <a:solidFill>
                  <a:srgbClr val="FFFFFF"/>
                </a:solidFill>
              </a:defRPr>
            </a:pPr>
            <a:r>
              <a:rPr lang="en-GB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Challenge</a:t>
            </a:r>
            <a:endParaRPr sz="4800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 descr="logo_cropped.png">
            <a:extLst>
              <a:ext uri="{FF2B5EF4-FFF2-40B4-BE49-F238E27FC236}">
                <a16:creationId xmlns:a16="http://schemas.microsoft.com/office/drawing/2014/main" id="{D5C50A9A-24C1-3C34-0CD9-2D0566FC3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7927" y="1317939"/>
            <a:ext cx="6492880" cy="18102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B1BC0F-5E6F-BC0F-584D-5CEAE7DC8F75}"/>
              </a:ext>
            </a:extLst>
          </p:cNvPr>
          <p:cNvSpPr txBox="1"/>
          <p:nvPr/>
        </p:nvSpPr>
        <p:spPr>
          <a:xfrm>
            <a:off x="3163520" y="3514984"/>
            <a:ext cx="609279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200"/>
            </a:pPr>
            <a:r>
              <a:rPr lang="en-US" sz="2800" dirty="0">
                <a:latin typeface="Comic Sans MS" panose="030F0702030302020204" pitchFamily="66" charset="0"/>
              </a:rPr>
              <a:t>When you switch OFF your screen, you switch ON:</a:t>
            </a:r>
          </a:p>
          <a:p>
            <a:pPr>
              <a:defRPr sz="2200"/>
            </a:pPr>
            <a:r>
              <a:rPr lang="en-US" sz="2800" dirty="0">
                <a:latin typeface="Comic Sans MS" panose="030F0702030302020204" pitchFamily="66" charset="0"/>
              </a:rPr>
              <a:t>❤️ Sleep</a:t>
            </a:r>
          </a:p>
          <a:p>
            <a:pPr>
              <a:defRPr sz="2200"/>
            </a:pPr>
            <a:r>
              <a:rPr lang="en-US" sz="2800" dirty="0">
                <a:latin typeface="Comic Sans MS" panose="030F0702030302020204" pitchFamily="66" charset="0"/>
              </a:rPr>
              <a:t>🧠 Learning</a:t>
            </a:r>
          </a:p>
          <a:p>
            <a:pPr>
              <a:defRPr sz="2200"/>
            </a:pPr>
            <a:r>
              <a:rPr lang="en-US" sz="2800" dirty="0">
                <a:latin typeface="Comic Sans MS" panose="030F0702030302020204" pitchFamily="66" charset="0"/>
              </a:rPr>
              <a:t>😊 Happiness</a:t>
            </a:r>
          </a:p>
          <a:p>
            <a:pPr>
              <a:defRPr sz="2200"/>
            </a:pPr>
            <a:r>
              <a:rPr lang="en-US" sz="2800" dirty="0">
                <a:latin typeface="Comic Sans MS" panose="030F0702030302020204" pitchFamily="66" charset="0"/>
              </a:rPr>
              <a:t>👨‍👩‍👧 Family Time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0408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18EDED-5C81-E22A-9B4F-719319390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D8935EC-62EB-819C-7435-4F4B2A956775}"/>
              </a:ext>
            </a:extLst>
          </p:cNvPr>
          <p:cNvSpPr txBox="1"/>
          <p:nvPr/>
        </p:nvSpPr>
        <p:spPr>
          <a:xfrm>
            <a:off x="2549368" y="2235352"/>
            <a:ext cx="6561606" cy="30469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defRPr sz="2800" b="1">
                <a:solidFill>
                  <a:srgbClr val="FFFFFF"/>
                </a:solidFill>
              </a:defRPr>
            </a:pPr>
            <a:r>
              <a:rPr lang="en-GB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You are the boss of your technology, not the other way around!</a:t>
            </a:r>
            <a:endParaRPr sz="4800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 descr="logo_cropped.png">
            <a:extLst>
              <a:ext uri="{FF2B5EF4-FFF2-40B4-BE49-F238E27FC236}">
                <a16:creationId xmlns:a16="http://schemas.microsoft.com/office/drawing/2014/main" id="{2DD6B768-6C6E-4029-B6DE-C3C524327D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1587" y="617163"/>
            <a:ext cx="4308925" cy="120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857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9752F1-5263-C523-566D-F1CF35949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4392" y="112978"/>
            <a:ext cx="4453364" cy="6582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143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202</Words>
  <Application>Microsoft Office PowerPoint</Application>
  <PresentationFormat>Custom</PresentationFormat>
  <Paragraphs>44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Joanne Wreford</dc:creator>
  <cp:keywords/>
  <dc:description>generated using python-pptx</dc:description>
  <cp:lastModifiedBy>Joanne Wreford</cp:lastModifiedBy>
  <cp:revision>3</cp:revision>
  <dcterms:created xsi:type="dcterms:W3CDTF">2013-01-27T09:14:16Z</dcterms:created>
  <dcterms:modified xsi:type="dcterms:W3CDTF">2026-06-28T15:53:23Z</dcterms:modified>
  <cp:category/>
</cp:coreProperties>
</file>