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8"/>
  </p:notesMasterIdLst>
  <p:sldIdLst>
    <p:sldId id="257" r:id="rId3"/>
    <p:sldId id="256" r:id="rId4"/>
    <p:sldId id="258" r:id="rId5"/>
    <p:sldId id="359" r:id="rId6"/>
    <p:sldId id="355" r:id="rId7"/>
    <p:sldId id="261" r:id="rId8"/>
    <p:sldId id="262" r:id="rId9"/>
    <p:sldId id="263" r:id="rId10"/>
    <p:sldId id="354" r:id="rId11"/>
    <p:sldId id="356" r:id="rId12"/>
    <p:sldId id="357" r:id="rId13"/>
    <p:sldId id="265" r:id="rId14"/>
    <p:sldId id="358" r:id="rId15"/>
    <p:sldId id="270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2082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DC6716-6ABF-4667-8890-B2487FA295C2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A4746-43B1-4E1D-914A-A6F52C1244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61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4A4746-43B1-4E1D-914A-A6F52C12449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16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24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108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87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96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1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763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059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215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43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413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239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77087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4703410" y="4101584"/>
            <a:ext cx="4440590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635981" y="4298535"/>
            <a:ext cx="4233967" cy="1654577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4635982" y="6078622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38929" y="547436"/>
            <a:ext cx="1869746" cy="11102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4856" y="515112"/>
            <a:ext cx="3229142" cy="582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29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Happy Huma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3248526" y="4315479"/>
            <a:ext cx="5895474" cy="0"/>
          </a:xfrm>
          <a:prstGeom prst="line">
            <a:avLst/>
          </a:prstGeom>
          <a:ln w="38100">
            <a:solidFill>
              <a:srgbClr val="00818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4598737"/>
            <a:ext cx="5721685" cy="1354375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3188370" y="6031834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824" y="5340016"/>
            <a:ext cx="1869746" cy="11102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2100" y="572836"/>
            <a:ext cx="8546592" cy="321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258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Cov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822157"/>
            <a:ext cx="9144000" cy="609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4870704"/>
            <a:ext cx="9144000" cy="19872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738929" y="112962"/>
            <a:ext cx="1869746" cy="1110248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3148263" y="5207000"/>
            <a:ext cx="5721685" cy="741947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bg1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188370" y="6007771"/>
            <a:ext cx="4233966" cy="37164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48477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2419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85900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584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379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870116" cy="115862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3"/>
          </p:nvPr>
        </p:nvSpPr>
        <p:spPr>
          <a:xfrm>
            <a:off x="457200" y="2872038"/>
            <a:ext cx="4870116" cy="2562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5245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7910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8840" y="0"/>
            <a:ext cx="3185160" cy="6836664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2219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/>
          </p:nvPr>
        </p:nvSpPr>
        <p:spPr>
          <a:xfrm>
            <a:off x="457199" y="1535112"/>
            <a:ext cx="5170905" cy="3939255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7887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80425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4646612" y="1531519"/>
            <a:ext cx="4040188" cy="393925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31022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1600" baseline="30000" smtClean="0">
                <a:solidFill>
                  <a:srgbClr val="008184"/>
                </a:solidFill>
              </a:defRPr>
            </a:lvl1pPr>
          </a:lstStyle>
          <a:p>
            <a:r>
              <a:rPr lang="en-GB"/>
              <a:t>humanism.org.uk/education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68877" y="5843934"/>
            <a:ext cx="1268755" cy="753382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3192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 Carto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67368"/>
            <a:ext cx="8229600" cy="902369"/>
          </a:xfrm>
        </p:spPr>
        <p:txBody>
          <a:bodyPr>
            <a:noAutofit/>
          </a:bodyPr>
          <a:lstStyle>
            <a:lvl1pPr algn="l">
              <a:defRPr sz="3600">
                <a:solidFill>
                  <a:srgbClr val="008184"/>
                </a:solidFill>
                <a:latin typeface="Gill Sans"/>
                <a:cs typeface="Gill Sans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9621" y="1788160"/>
            <a:ext cx="2618232" cy="163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92179" y="3626852"/>
            <a:ext cx="2566416" cy="1929384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812507" y="1996323"/>
            <a:ext cx="1883861" cy="1232151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1812507" y="3846513"/>
            <a:ext cx="1883861" cy="1547645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248656" y="1596884"/>
            <a:ext cx="3438144" cy="20299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495758" y="3846513"/>
            <a:ext cx="2535936" cy="2292096"/>
          </a:xfrm>
          <a:prstGeom prst="rect">
            <a:avLst/>
          </a:prstGeom>
        </p:spPr>
      </p:pic>
      <p:sp>
        <p:nvSpPr>
          <p:cNvPr id="18" name="Text Placeholder 2"/>
          <p:cNvSpPr>
            <a:spLocks noGrp="1"/>
          </p:cNvSpPr>
          <p:nvPr>
            <p:ph type="body" idx="14"/>
          </p:nvPr>
        </p:nvSpPr>
        <p:spPr>
          <a:xfrm>
            <a:off x="5688012" y="1791251"/>
            <a:ext cx="2814304" cy="1627589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5"/>
          </p:nvPr>
        </p:nvSpPr>
        <p:spPr>
          <a:xfrm>
            <a:off x="5688012" y="4035809"/>
            <a:ext cx="1811672" cy="1959928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57200" y="1811528"/>
            <a:ext cx="841248" cy="16093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372810" y="1888958"/>
            <a:ext cx="804672" cy="1667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8031694" y="4305926"/>
            <a:ext cx="841248" cy="16898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158595" y="4265981"/>
            <a:ext cx="870509" cy="167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96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362033" y="4792580"/>
            <a:ext cx="3628441" cy="1778000"/>
          </a:xfrm>
        </p:spPr>
        <p:txBody>
          <a:bodyPr anchor="t" anchorCtr="0"/>
          <a:lstStyle>
            <a:lvl1pPr marL="0" indent="0">
              <a:buNone/>
              <a:defRPr sz="1400" b="0" i="0" kern="120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9206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C5FB5A-4B06-499F-B858-5194DA772164}" type="datetimeFigureOut">
              <a:rPr lang="en-GB" smtClean="0"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E514B4-E718-40C7-AFB8-9395E1CA0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38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C1040-322B-4A44-BBBB-013089E3E7DD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CF28-C7F7-4440-A552-B243C972FA8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06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BBF710EF-165D-D5C1-7260-1438FA359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23" y="1191802"/>
            <a:ext cx="3173328" cy="396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DD0EAEB0-EB5E-8F87-151D-9B1F9E65A37A}"/>
              </a:ext>
            </a:extLst>
          </p:cNvPr>
          <p:cNvSpPr/>
          <p:nvPr/>
        </p:nvSpPr>
        <p:spPr>
          <a:xfrm>
            <a:off x="3965825" y="1191802"/>
            <a:ext cx="4325420" cy="3215812"/>
          </a:xfrm>
          <a:prstGeom prst="wedgeRoundRectCallout">
            <a:avLst>
              <a:gd name="adj1" fmla="val -70477"/>
              <a:gd name="adj2" fmla="val -8746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What are British Values?</a:t>
            </a:r>
          </a:p>
        </p:txBody>
      </p:sp>
    </p:spTree>
    <p:extLst>
      <p:ext uri="{BB962C8B-B14F-4D97-AF65-F5344CB8AC3E}">
        <p14:creationId xmlns:p14="http://schemas.microsoft.com/office/powerpoint/2010/main" val="412000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E8858-E2B3-C8FE-0F3E-56C332351B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2FDE05-C457-1F7D-DC8C-00A8B79EAC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ABA2C02B-C7FF-F98D-2CF9-D7068781AC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6085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02FBFA-359E-7F63-F85D-E23103FE17D0}"/>
              </a:ext>
            </a:extLst>
          </p:cNvPr>
          <p:cNvSpPr txBox="1"/>
          <p:nvPr/>
        </p:nvSpPr>
        <p:spPr>
          <a:xfrm>
            <a:off x="873303" y="1387233"/>
            <a:ext cx="73973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The Rule of Law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636F49D9-9FB6-19CA-356D-155985AD2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C50CD5-5121-B36D-4772-31165E5E6E64}"/>
              </a:ext>
            </a:extLst>
          </p:cNvPr>
          <p:cNvSpPr txBox="1"/>
          <p:nvPr/>
        </p:nvSpPr>
        <p:spPr>
          <a:xfrm>
            <a:off x="1849348" y="4705564"/>
            <a:ext cx="5445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1143707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684E99-4A6F-4020-31C5-F24D8048D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1C43DB-1544-23B9-3431-379D59E0E6F0}"/>
              </a:ext>
            </a:extLst>
          </p:cNvPr>
          <p:cNvSpPr txBox="1"/>
          <p:nvPr/>
        </p:nvSpPr>
        <p:spPr>
          <a:xfrm>
            <a:off x="873303" y="1387233"/>
            <a:ext cx="739739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The Rule of Law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pic>
        <p:nvPicPr>
          <p:cNvPr id="6" name="Picture 4" descr="British Values - Oulton Academy">
            <a:extLst>
              <a:ext uri="{FF2B5EF4-FFF2-40B4-BE49-F238E27FC236}">
                <a16:creationId xmlns:a16="http://schemas.microsoft.com/office/drawing/2014/main" id="{8ED17097-53FB-57DC-1FC4-1B018ADEE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D5B519-5D12-4C38-75D4-F0E596AB39F8}"/>
              </a:ext>
            </a:extLst>
          </p:cNvPr>
          <p:cNvSpPr txBox="1"/>
          <p:nvPr/>
        </p:nvSpPr>
        <p:spPr>
          <a:xfrm>
            <a:off x="986319" y="4705564"/>
            <a:ext cx="7541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Rule of Law means everyone is </a:t>
            </a:r>
            <a:r>
              <a:rPr lang="en-US" sz="3200" b="1" dirty="0"/>
              <a:t>equal</a:t>
            </a:r>
            <a:r>
              <a:rPr lang="en-US" sz="3200" dirty="0"/>
              <a:t> before the law, and laws are in place to keep us </a:t>
            </a:r>
            <a:r>
              <a:rPr lang="en-US" sz="3200" b="1" dirty="0"/>
              <a:t>safe</a:t>
            </a:r>
            <a:r>
              <a:rPr lang="en-US" sz="3200" dirty="0"/>
              <a:t>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206744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7259CFDE-8127-4066-B101-651508327CAE}"/>
              </a:ext>
            </a:extLst>
          </p:cNvPr>
          <p:cNvSpPr/>
          <p:nvPr/>
        </p:nvSpPr>
        <p:spPr>
          <a:xfrm>
            <a:off x="4848726" y="1913271"/>
            <a:ext cx="3465095" cy="2562476"/>
          </a:xfrm>
          <a:prstGeom prst="wedgeRoundRectCallout">
            <a:avLst>
              <a:gd name="adj1" fmla="val -75859"/>
              <a:gd name="adj2" fmla="val -21204"/>
              <a:gd name="adj3" fmla="val 16667"/>
            </a:avLst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Who makes the rules for our country?</a:t>
            </a:r>
          </a:p>
        </p:txBody>
      </p:sp>
      <p:pic>
        <p:nvPicPr>
          <p:cNvPr id="2" name="Picture 2" descr="Little mallard duck cartoon animal illustration | Premium Vector">
            <a:extLst>
              <a:ext uri="{FF2B5EF4-FFF2-40B4-BE49-F238E27FC236}">
                <a16:creationId xmlns:a16="http://schemas.microsoft.com/office/drawing/2014/main" id="{0B4D8B5C-697B-93C7-0424-D0111E05A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77" y="1211971"/>
            <a:ext cx="3173328" cy="396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165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ig Ben | London Attraction Near Mercure Paddington">
            <a:extLst>
              <a:ext uri="{FF2B5EF4-FFF2-40B4-BE49-F238E27FC236}">
                <a16:creationId xmlns:a16="http://schemas.microsoft.com/office/drawing/2014/main" id="{56EF156B-50AC-6322-A942-33B139FF0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214"/>
          <a:stretch>
            <a:fillRect/>
          </a:stretch>
        </p:blipFill>
        <p:spPr bwMode="auto">
          <a:xfrm>
            <a:off x="713404" y="1041971"/>
            <a:ext cx="7583627" cy="357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4D7BFD-ED67-D375-DEC4-20D62148940A}"/>
              </a:ext>
            </a:extLst>
          </p:cNvPr>
          <p:cNvSpPr txBox="1"/>
          <p:nvPr/>
        </p:nvSpPr>
        <p:spPr>
          <a:xfrm>
            <a:off x="1751744" y="4947182"/>
            <a:ext cx="5640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Houses of Parliament</a:t>
            </a:r>
          </a:p>
          <a:p>
            <a:pPr algn="ctr"/>
            <a:r>
              <a:rPr lang="en-GB" sz="3600" dirty="0"/>
              <a:t>LONDON</a:t>
            </a:r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9634A50F-22F4-58A8-6AEC-B87D6C67F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095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rom the archives: Rebuilding the House of Commons chamber, 1945 | Features  | Building">
            <a:extLst>
              <a:ext uri="{FF2B5EF4-FFF2-40B4-BE49-F238E27FC236}">
                <a16:creationId xmlns:a16="http://schemas.microsoft.com/office/drawing/2014/main" id="{BCF87A29-6DA5-D0AB-A693-091167426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50984"/>
            <a:ext cx="76200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57E3562-9913-5FD2-C5B6-2DE34C80BF37}"/>
              </a:ext>
            </a:extLst>
          </p:cNvPr>
          <p:cNvSpPr txBox="1"/>
          <p:nvPr/>
        </p:nvSpPr>
        <p:spPr>
          <a:xfrm>
            <a:off x="1741470" y="5499184"/>
            <a:ext cx="586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House of commons</a:t>
            </a:r>
          </a:p>
          <a:p>
            <a:pPr algn="ctr"/>
            <a:r>
              <a:rPr lang="en-GB" sz="2000" dirty="0"/>
              <a:t>People vote for their members of parliament by holding an election. The member of parliament (MPs) represent their people. </a:t>
            </a:r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238124A6-03B5-0F13-6ACB-8FE65CAE8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56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F9D1E-7FA4-98B5-D8D9-53AB383B6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941" y="863029"/>
            <a:ext cx="8110118" cy="4586468"/>
          </a:xfrm>
          <a:prstGeom prst="rect">
            <a:avLst/>
          </a:prstGeom>
        </p:spPr>
      </p:pic>
      <p:pic>
        <p:nvPicPr>
          <p:cNvPr id="5" name="Picture 4" descr="British Values - Oulton Academy">
            <a:extLst>
              <a:ext uri="{FF2B5EF4-FFF2-40B4-BE49-F238E27FC236}">
                <a16:creationId xmlns:a16="http://schemas.microsoft.com/office/drawing/2014/main" id="{C66154EB-F238-9361-3B3B-81F1F777B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7F9933-FE41-AB9E-C6E4-66A0F71BE692}"/>
              </a:ext>
            </a:extLst>
          </p:cNvPr>
          <p:cNvSpPr txBox="1"/>
          <p:nvPr/>
        </p:nvSpPr>
        <p:spPr>
          <a:xfrm>
            <a:off x="1212351" y="5537771"/>
            <a:ext cx="7099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House of Lords</a:t>
            </a:r>
          </a:p>
          <a:p>
            <a:pPr algn="ctr"/>
            <a:r>
              <a:rPr lang="en-GB" dirty="0"/>
              <a:t>Chosen for their knowledge and expertise.</a:t>
            </a:r>
          </a:p>
          <a:p>
            <a:pPr algn="ctr"/>
            <a:r>
              <a:rPr lang="en-GB" dirty="0"/>
              <a:t>Debate and check the laws proposed by the House of Commons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702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, drawing, food&#10;&#10;Description automatically generated">
            <a:extLst>
              <a:ext uri="{FF2B5EF4-FFF2-40B4-BE49-F238E27FC236}">
                <a16:creationId xmlns:a16="http://schemas.microsoft.com/office/drawing/2014/main" id="{EEFFA285-4E03-4CD4-8326-FE2EC3C4A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19" y="1367640"/>
            <a:ext cx="3143984" cy="236971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BBD14B-3E24-41F8-A7C9-6189F3DF29F0}"/>
              </a:ext>
            </a:extLst>
          </p:cNvPr>
          <p:cNvSpPr txBox="1"/>
          <p:nvPr/>
        </p:nvSpPr>
        <p:spPr>
          <a:xfrm>
            <a:off x="3455803" y="1860270"/>
            <a:ext cx="49570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What are some of the rules we have here at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Meadlands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2810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, drawing, food&#10;&#10;Description automatically generated">
            <a:extLst>
              <a:ext uri="{FF2B5EF4-FFF2-40B4-BE49-F238E27FC236}">
                <a16:creationId xmlns:a16="http://schemas.microsoft.com/office/drawing/2014/main" id="{EEFFA285-4E03-4CD4-8326-FE2EC3C4A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19" y="1552573"/>
            <a:ext cx="3143984" cy="236971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BBD14B-3E24-41F8-A7C9-6189F3DF29F0}"/>
              </a:ext>
            </a:extLst>
          </p:cNvPr>
          <p:cNvSpPr txBox="1"/>
          <p:nvPr/>
        </p:nvSpPr>
        <p:spPr>
          <a:xfrm>
            <a:off x="3455803" y="1153236"/>
            <a:ext cx="4957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What if there were 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no rules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?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E49894B8-98EC-4BD7-B57D-6E2361F73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6209" y="2814935"/>
            <a:ext cx="2103979" cy="2214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448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, drawing, food&#10;&#10;Description automatically generated">
            <a:extLst>
              <a:ext uri="{FF2B5EF4-FFF2-40B4-BE49-F238E27FC236}">
                <a16:creationId xmlns:a16="http://schemas.microsoft.com/office/drawing/2014/main" id="{EEFFA285-4E03-4CD4-8326-FE2EC3C4A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19" y="517206"/>
            <a:ext cx="3143984" cy="236971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BBD14B-3E24-41F8-A7C9-6189F3DF29F0}"/>
              </a:ext>
            </a:extLst>
          </p:cNvPr>
          <p:cNvSpPr txBox="1"/>
          <p:nvPr/>
        </p:nvSpPr>
        <p:spPr>
          <a:xfrm>
            <a:off x="3455803" y="656068"/>
            <a:ext cx="4957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What if there were no rules?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E49894B8-98EC-4BD7-B57D-6E2361F73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176" y="2321642"/>
            <a:ext cx="2103979" cy="221471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C0A9D4E-BE38-485E-9100-E4620BE70D5F}"/>
              </a:ext>
            </a:extLst>
          </p:cNvPr>
          <p:cNvSpPr txBox="1"/>
          <p:nvPr/>
        </p:nvSpPr>
        <p:spPr>
          <a:xfrm>
            <a:off x="3451648" y="5122625"/>
            <a:ext cx="5546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Would school life be fair?</a:t>
            </a:r>
          </a:p>
        </p:txBody>
      </p:sp>
    </p:spTree>
    <p:extLst>
      <p:ext uri="{BB962C8B-B14F-4D97-AF65-F5344CB8AC3E}">
        <p14:creationId xmlns:p14="http://schemas.microsoft.com/office/powerpoint/2010/main" val="171618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F563C-E257-6E04-7C38-534D5171A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EA3451-28D2-A7EB-73ED-7E756983BFDD}"/>
              </a:ext>
            </a:extLst>
          </p:cNvPr>
          <p:cNvSpPr txBox="1"/>
          <p:nvPr/>
        </p:nvSpPr>
        <p:spPr>
          <a:xfrm>
            <a:off x="873302" y="518952"/>
            <a:ext cx="73973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Comic Sans MS" panose="030F0702030302020204" pitchFamily="66" charset="0"/>
              </a:rPr>
              <a:t>Rules</a:t>
            </a:r>
            <a:endParaRPr lang="en-GB" sz="88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712570-E327-DFAE-28D4-48F93D3160E2}"/>
              </a:ext>
            </a:extLst>
          </p:cNvPr>
          <p:cNvSpPr txBox="1"/>
          <p:nvPr/>
        </p:nvSpPr>
        <p:spPr>
          <a:xfrm>
            <a:off x="693505" y="1837190"/>
            <a:ext cx="7756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at Meadlands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520EDC8-2B3C-6B9D-A48A-F7CB722BD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05298"/>
            <a:ext cx="9144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British Values - Oulton Academy">
            <a:extLst>
              <a:ext uri="{FF2B5EF4-FFF2-40B4-BE49-F238E27FC236}">
                <a16:creationId xmlns:a16="http://schemas.microsoft.com/office/drawing/2014/main" id="{73F81D90-1814-ACEC-9267-D2A3CF4D2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8641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C22A50-A244-B95F-9F1C-74DD622B76E1}"/>
              </a:ext>
            </a:extLst>
          </p:cNvPr>
          <p:cNvSpPr txBox="1"/>
          <p:nvPr/>
        </p:nvSpPr>
        <p:spPr>
          <a:xfrm>
            <a:off x="937516" y="1435045"/>
            <a:ext cx="7268967" cy="415498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WORK HARD </a:t>
            </a:r>
          </a:p>
          <a:p>
            <a:pPr algn="ctr"/>
            <a:r>
              <a:rPr lang="en-GB" sz="5400" dirty="0">
                <a:solidFill>
                  <a:schemeClr val="bg1"/>
                </a:solidFill>
              </a:rPr>
              <a:t>AND</a:t>
            </a:r>
            <a:r>
              <a:rPr lang="en-GB" sz="88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8800" dirty="0">
                <a:solidFill>
                  <a:schemeClr val="bg1"/>
                </a:solidFill>
              </a:rPr>
              <a:t>BE KIND</a:t>
            </a:r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C278F6F3-0522-AA44-7C71-F4F2BB16A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eadlands Primary School">
            <a:extLst>
              <a:ext uri="{FF2B5EF4-FFF2-40B4-BE49-F238E27FC236}">
                <a16:creationId xmlns:a16="http://schemas.microsoft.com/office/drawing/2014/main" id="{D8E116D5-7A7A-6D69-9440-BF268B27F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104472" cy="110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22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54986-39B8-9984-5073-06817C816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778274B-B36B-5A89-EDC7-512BC88944BD}"/>
              </a:ext>
            </a:extLst>
          </p:cNvPr>
          <p:cNvSpPr txBox="1"/>
          <p:nvPr/>
        </p:nvSpPr>
        <p:spPr>
          <a:xfrm>
            <a:off x="606175" y="1387804"/>
            <a:ext cx="793164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At Meadlands, rules help to make things </a:t>
            </a:r>
            <a:r>
              <a:rPr lang="en-GB" sz="6000" b="1" dirty="0">
                <a:solidFill>
                  <a:schemeClr val="accent3">
                    <a:lumMod val="75000"/>
                  </a:schemeClr>
                </a:solidFill>
              </a:rPr>
              <a:t>fair</a:t>
            </a:r>
            <a:r>
              <a:rPr lang="en-GB" sz="6000" dirty="0"/>
              <a:t> for everybody and keep us all </a:t>
            </a:r>
            <a:r>
              <a:rPr lang="en-GB" sz="6000" b="1" dirty="0">
                <a:solidFill>
                  <a:schemeClr val="accent3">
                    <a:lumMod val="75000"/>
                  </a:schemeClr>
                </a:solidFill>
              </a:rPr>
              <a:t>safe</a:t>
            </a:r>
            <a:r>
              <a:rPr lang="en-GB" sz="6000" dirty="0"/>
              <a:t>. </a:t>
            </a:r>
            <a:endParaRPr lang="en-GB" sz="3200" dirty="0"/>
          </a:p>
          <a:p>
            <a:pPr algn="ctr"/>
            <a:endParaRPr lang="en-GB" sz="3600" dirty="0"/>
          </a:p>
          <a:p>
            <a:endParaRPr lang="en-GB" dirty="0"/>
          </a:p>
        </p:txBody>
      </p:sp>
      <p:pic>
        <p:nvPicPr>
          <p:cNvPr id="3" name="Picture 4" descr="British Values - Oulton Academy">
            <a:extLst>
              <a:ext uri="{FF2B5EF4-FFF2-40B4-BE49-F238E27FC236}">
                <a16:creationId xmlns:a16="http://schemas.microsoft.com/office/drawing/2014/main" id="{299EA6C0-F470-BEF7-D15F-751CA10EE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001" y="0"/>
            <a:ext cx="2169997" cy="70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864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A229F-E573-AF86-79DC-D06398539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84C22-0813-B121-1552-716D01F6C0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7E947D-1904-E338-E23C-8433BC0207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e Avenue">
            <a:extLst>
              <a:ext uri="{FF2B5EF4-FFF2-40B4-BE49-F238E27FC236}">
                <a16:creationId xmlns:a16="http://schemas.microsoft.com/office/drawing/2014/main" id="{3B1052E1-19B4-1E84-652C-BB81C35CA3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>
            <a:fillRect/>
          </a:stretch>
        </p:blipFill>
        <p:spPr bwMode="auto">
          <a:xfrm>
            <a:off x="378859" y="315398"/>
            <a:ext cx="8386281" cy="63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44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OMIC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156</Words>
  <Application>Microsoft Office PowerPoint</Application>
  <PresentationFormat>On-screen Show (4:3)</PresentationFormat>
  <Paragraphs>24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Comic Sans MS</vt:lpstr>
      <vt:lpstr>Gill Sans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Joanne Wreford</dc:creator>
  <cp:lastModifiedBy>Joanne Wreford</cp:lastModifiedBy>
  <cp:revision>5</cp:revision>
  <dcterms:created xsi:type="dcterms:W3CDTF">2026-04-18T15:28:55Z</dcterms:created>
  <dcterms:modified xsi:type="dcterms:W3CDTF">2026-04-21T10:08:59Z</dcterms:modified>
</cp:coreProperties>
</file>