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74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  <p:sldId id="269" r:id="rId15"/>
    <p:sldId id="268" r:id="rId16"/>
    <p:sldId id="273" r:id="rId17"/>
    <p:sldId id="270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208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C6716-6ABF-4667-8890-B2487FA295C2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A4746-43B1-4E1D-914A-A6F52C1244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1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4A4746-43B1-4E1D-914A-A6F52C12449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16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2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08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87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9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1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763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05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1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3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3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39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C5FB5A-4B06-499F-B858-5194DA772164}" type="datetimeFigureOut">
              <a:rPr lang="en-GB" smtClean="0"/>
              <a:t>18/04/2026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3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BBF710EF-165D-D5C1-7260-1438FA359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23" y="1191802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D0EAEB0-EB5E-8F87-151D-9B1F9E65A37A}"/>
              </a:ext>
            </a:extLst>
          </p:cNvPr>
          <p:cNvSpPr/>
          <p:nvPr/>
        </p:nvSpPr>
        <p:spPr>
          <a:xfrm>
            <a:off x="3965825" y="1191802"/>
            <a:ext cx="4325420" cy="3215812"/>
          </a:xfrm>
          <a:prstGeom prst="wedgeRoundRectCallout">
            <a:avLst>
              <a:gd name="adj1" fmla="val -70477"/>
              <a:gd name="adj2" fmla="val -87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What are British Values?</a:t>
            </a:r>
          </a:p>
        </p:txBody>
      </p:sp>
    </p:spTree>
    <p:extLst>
      <p:ext uri="{BB962C8B-B14F-4D97-AF65-F5344CB8AC3E}">
        <p14:creationId xmlns:p14="http://schemas.microsoft.com/office/powerpoint/2010/main" val="412000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E8858-E2B3-C8FE-0F3E-56C332351B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2FDE05-C457-1F7D-DC8C-00A8B79EAC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ABA2C02B-C7FF-F98D-2CF9-D7068781AC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08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02FBFA-359E-7F63-F85D-E23103FE17D0}"/>
              </a:ext>
            </a:extLst>
          </p:cNvPr>
          <p:cNvSpPr txBox="1"/>
          <p:nvPr/>
        </p:nvSpPr>
        <p:spPr>
          <a:xfrm>
            <a:off x="-205483" y="750235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8800" dirty="0">
                <a:latin typeface="Comic Sans MS" panose="030F0702030302020204" pitchFamily="66" charset="0"/>
              </a:rPr>
              <a:t>ocracy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3061EC-46C8-73BE-5F9D-882B9E86F2D9}"/>
              </a:ext>
            </a:extLst>
          </p:cNvPr>
          <p:cNvSpPr txBox="1"/>
          <p:nvPr/>
        </p:nvSpPr>
        <p:spPr>
          <a:xfrm>
            <a:off x="570215" y="2568539"/>
            <a:ext cx="77569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2800" dirty="0">
                <a:latin typeface="Comic Sans MS" panose="030F0702030302020204" pitchFamily="66" charset="0"/>
              </a:rPr>
              <a:t> comes from Greek and means “people”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cracy</a:t>
            </a:r>
            <a:r>
              <a:rPr lang="en-GB" sz="2800" dirty="0">
                <a:latin typeface="Comic Sans MS" panose="030F0702030302020204" pitchFamily="66" charset="0"/>
              </a:rPr>
              <a:t> comes from Latin and means “rule by”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7708C7-D9AC-C170-072D-7637236DF05E}"/>
              </a:ext>
            </a:extLst>
          </p:cNvPr>
          <p:cNvSpPr txBox="1"/>
          <p:nvPr/>
        </p:nvSpPr>
        <p:spPr>
          <a:xfrm>
            <a:off x="364732" y="4598156"/>
            <a:ext cx="8414535" cy="70788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So, what does “democracy” mean?</a:t>
            </a: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38D1A7E0-DF3E-6290-8705-0CA25F4069DF}"/>
              </a:ext>
            </a:extLst>
          </p:cNvPr>
          <p:cNvSpPr/>
          <p:nvPr/>
        </p:nvSpPr>
        <p:spPr>
          <a:xfrm rot="1171398">
            <a:off x="6360636" y="378606"/>
            <a:ext cx="2565777" cy="1743588"/>
          </a:xfrm>
          <a:prstGeom prst="irregularSeal1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Root awakenings</a:t>
            </a:r>
          </a:p>
        </p:txBody>
      </p:sp>
    </p:spTree>
    <p:extLst>
      <p:ext uri="{BB962C8B-B14F-4D97-AF65-F5344CB8AC3E}">
        <p14:creationId xmlns:p14="http://schemas.microsoft.com/office/powerpoint/2010/main" val="114370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3BF8A-18BD-954D-BC5D-AA9678719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EA1820-9A5F-5EFF-3D9F-7E47A1465F02}"/>
              </a:ext>
            </a:extLst>
          </p:cNvPr>
          <p:cNvSpPr txBox="1"/>
          <p:nvPr/>
        </p:nvSpPr>
        <p:spPr>
          <a:xfrm>
            <a:off x="873303" y="472833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8800" dirty="0">
                <a:latin typeface="Comic Sans MS" panose="030F0702030302020204" pitchFamily="66" charset="0"/>
              </a:rPr>
              <a:t>ocracy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BFDF29-0FCA-A112-C63A-49A25C460870}"/>
              </a:ext>
            </a:extLst>
          </p:cNvPr>
          <p:cNvSpPr txBox="1"/>
          <p:nvPr/>
        </p:nvSpPr>
        <p:spPr>
          <a:xfrm>
            <a:off x="513708" y="2073842"/>
            <a:ext cx="775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Rule by the people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56F805-6C4E-B6BB-224C-F7F2969BABCD}"/>
              </a:ext>
            </a:extLst>
          </p:cNvPr>
          <p:cNvSpPr txBox="1"/>
          <p:nvPr/>
        </p:nvSpPr>
        <p:spPr>
          <a:xfrm>
            <a:off x="791109" y="3101647"/>
            <a:ext cx="7870005" cy="1949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>
              <a:buNone/>
            </a:pPr>
            <a:r>
              <a:rPr lang="en-US" sz="1800" b="1" dirty="0">
                <a:solidFill>
                  <a:srgbClr val="000000"/>
                </a:solidFill>
                <a:effectLst/>
              </a:rPr>
              <a:t>Everyone gets a say</a:t>
            </a:r>
            <a:r>
              <a:rPr lang="en-US" dirty="0">
                <a:effectLst/>
              </a:rPr>
              <a:t> </a:t>
            </a:r>
          </a:p>
          <a:p>
            <a:pPr marL="0" algn="l">
              <a:spcBef>
                <a:spcPts val="750"/>
              </a:spcBef>
              <a:buNone/>
            </a:pPr>
            <a:r>
              <a:rPr lang="en-US" sz="1800" b="0" dirty="0">
                <a:solidFill>
                  <a:srgbClr val="000000"/>
                </a:solidFill>
                <a:effectLst/>
              </a:rPr>
              <a:t>In a democracy, people share ideas and vote on decisions for the group.</a:t>
            </a:r>
            <a:r>
              <a:rPr lang="en-US" dirty="0">
                <a:effectLst/>
              </a:rPr>
              <a:t> </a:t>
            </a:r>
          </a:p>
          <a:p>
            <a:pPr marL="0" algn="l">
              <a:spcBef>
                <a:spcPts val="1350"/>
              </a:spcBef>
              <a:buNone/>
            </a:pPr>
            <a:endParaRPr lang="en-US" sz="900" b="1" dirty="0">
              <a:solidFill>
                <a:srgbClr val="000000"/>
              </a:solidFill>
              <a:effectLst/>
            </a:endParaRPr>
          </a:p>
          <a:p>
            <a:pPr marL="0" algn="l">
              <a:spcBef>
                <a:spcPts val="1350"/>
              </a:spcBef>
              <a:buNone/>
            </a:pPr>
            <a:r>
              <a:rPr lang="en-US" sz="1800" b="1" dirty="0">
                <a:solidFill>
                  <a:srgbClr val="000000"/>
                </a:solidFill>
                <a:effectLst/>
              </a:rPr>
              <a:t>It helps keep things fair</a:t>
            </a:r>
            <a:r>
              <a:rPr lang="en-US" dirty="0">
                <a:effectLst/>
              </a:rPr>
              <a:t> </a:t>
            </a:r>
          </a:p>
          <a:p>
            <a:pPr marL="0" algn="l">
              <a:spcBef>
                <a:spcPts val="750"/>
              </a:spcBef>
              <a:buNone/>
            </a:pPr>
            <a:r>
              <a:rPr lang="en-US" sz="1800" b="0" dirty="0">
                <a:solidFill>
                  <a:srgbClr val="000000"/>
                </a:solidFill>
                <a:effectLst/>
              </a:rPr>
              <a:t>Not just one person decides - many voices help choose what happens.</a:t>
            </a:r>
            <a:r>
              <a:rPr lang="en-US" dirty="0">
                <a:effectLst/>
              </a:rPr>
              <a:t> </a:t>
            </a:r>
            <a:endParaRPr lang="en-GB" dirty="0"/>
          </a:p>
        </p:txBody>
      </p:sp>
      <p:pic>
        <p:nvPicPr>
          <p:cNvPr id="8" name="Picture 4" descr="British Values - Oulton Academy">
            <a:extLst>
              <a:ext uri="{FF2B5EF4-FFF2-40B4-BE49-F238E27FC236}">
                <a16:creationId xmlns:a16="http://schemas.microsoft.com/office/drawing/2014/main" id="{9FD95C79-16EF-3054-8F72-C1E4B3F74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194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DDC935A5-AAD4-8565-05AA-8A7995438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05" y="954759"/>
            <a:ext cx="2348734" cy="293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36B9E9F2-E93E-8AF9-1A50-67F602F81531}"/>
              </a:ext>
            </a:extLst>
          </p:cNvPr>
          <p:cNvSpPr/>
          <p:nvPr/>
        </p:nvSpPr>
        <p:spPr>
          <a:xfrm>
            <a:off x="4170222" y="847103"/>
            <a:ext cx="3585681" cy="2250040"/>
          </a:xfrm>
          <a:prstGeom prst="wedgeRoundRectCallout">
            <a:avLst>
              <a:gd name="adj1" fmla="val -81865"/>
              <a:gd name="adj2" fmla="val -2797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Year 6 – can you tell me what the opposite of a </a:t>
            </a:r>
            <a:r>
              <a:rPr lang="en-GB" sz="3200" dirty="0">
                <a:solidFill>
                  <a:srgbClr val="FF0000"/>
                </a:solidFill>
              </a:rPr>
              <a:t>dem</a:t>
            </a:r>
            <a:r>
              <a:rPr lang="en-GB" sz="3200" dirty="0"/>
              <a:t>ocracy is?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526735-895C-AD9A-4575-3E10FCB7784E}"/>
              </a:ext>
            </a:extLst>
          </p:cNvPr>
          <p:cNvSpPr txBox="1"/>
          <p:nvPr/>
        </p:nvSpPr>
        <p:spPr>
          <a:xfrm>
            <a:off x="2006572" y="4259153"/>
            <a:ext cx="5548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FF0000"/>
                </a:solidFill>
              </a:rPr>
              <a:t>dict</a:t>
            </a:r>
            <a:r>
              <a:rPr lang="en-GB" sz="5400" dirty="0"/>
              <a:t>atorship</a:t>
            </a:r>
          </a:p>
        </p:txBody>
      </p:sp>
    </p:spTree>
    <p:extLst>
      <p:ext uri="{BB962C8B-B14F-4D97-AF65-F5344CB8AC3E}">
        <p14:creationId xmlns:p14="http://schemas.microsoft.com/office/powerpoint/2010/main" val="3785442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A600C-8BEC-DE9D-948F-6DD3DB26C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CB3969-BC4C-1B18-F67E-214B347F5F02}"/>
              </a:ext>
            </a:extLst>
          </p:cNvPr>
          <p:cNvSpPr txBox="1"/>
          <p:nvPr/>
        </p:nvSpPr>
        <p:spPr>
          <a:xfrm>
            <a:off x="873303" y="390640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8800" dirty="0">
                <a:latin typeface="Comic Sans MS" panose="030F0702030302020204" pitchFamily="66" charset="0"/>
              </a:rPr>
              <a:t>ocracy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F8C11-803C-2ABC-0AC4-71381E84FF40}"/>
              </a:ext>
            </a:extLst>
          </p:cNvPr>
          <p:cNvSpPr txBox="1"/>
          <p:nvPr/>
        </p:nvSpPr>
        <p:spPr>
          <a:xfrm>
            <a:off x="693505" y="1837190"/>
            <a:ext cx="775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Rule by the people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D0469E8A-EDF3-AEC7-447B-7EE21990D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03" y="2845552"/>
            <a:ext cx="2348734" cy="293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F0B43638-253A-B1F6-3B3D-08AA9439BC0E}"/>
              </a:ext>
            </a:extLst>
          </p:cNvPr>
          <p:cNvSpPr/>
          <p:nvPr/>
        </p:nvSpPr>
        <p:spPr>
          <a:xfrm>
            <a:off x="3534310" y="3082247"/>
            <a:ext cx="4006921" cy="2455524"/>
          </a:xfrm>
          <a:prstGeom prst="wedgeRoundRectCallout">
            <a:avLst>
              <a:gd name="adj1" fmla="val -64679"/>
              <a:gd name="adj2" fmla="val -16579"/>
              <a:gd name="adj3" fmla="val 166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Why is this important?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8" name="Picture 4" descr="British Values - Oulton Academy">
            <a:extLst>
              <a:ext uri="{FF2B5EF4-FFF2-40B4-BE49-F238E27FC236}">
                <a16:creationId xmlns:a16="http://schemas.microsoft.com/office/drawing/2014/main" id="{0888F610-BC38-3A95-B862-498D15C75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608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ig Ben | London Attraction Near Mercure Paddington">
            <a:extLst>
              <a:ext uri="{FF2B5EF4-FFF2-40B4-BE49-F238E27FC236}">
                <a16:creationId xmlns:a16="http://schemas.microsoft.com/office/drawing/2014/main" id="{56EF156B-50AC-6322-A942-33B139FF0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14"/>
          <a:stretch>
            <a:fillRect/>
          </a:stretch>
        </p:blipFill>
        <p:spPr bwMode="auto">
          <a:xfrm>
            <a:off x="713404" y="1041971"/>
            <a:ext cx="7583627" cy="357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4D7BFD-ED67-D375-DEC4-20D62148940A}"/>
              </a:ext>
            </a:extLst>
          </p:cNvPr>
          <p:cNvSpPr txBox="1"/>
          <p:nvPr/>
        </p:nvSpPr>
        <p:spPr>
          <a:xfrm>
            <a:off x="1751744" y="4947182"/>
            <a:ext cx="5640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Houses of Parliament</a:t>
            </a:r>
          </a:p>
          <a:p>
            <a:pPr algn="ctr"/>
            <a:r>
              <a:rPr lang="en-GB" sz="3600" dirty="0"/>
              <a:t>LONDON</a:t>
            </a:r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9634A50F-22F4-58A8-6AEC-B87D6C67F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095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rom the archives: Rebuilding the House of Commons chamber, 1945 | Features  | Building">
            <a:extLst>
              <a:ext uri="{FF2B5EF4-FFF2-40B4-BE49-F238E27FC236}">
                <a16:creationId xmlns:a16="http://schemas.microsoft.com/office/drawing/2014/main" id="{BCF87A29-6DA5-D0AB-A693-09116742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50984"/>
            <a:ext cx="76200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7E3562-9913-5FD2-C5B6-2DE34C80BF37}"/>
              </a:ext>
            </a:extLst>
          </p:cNvPr>
          <p:cNvSpPr txBox="1"/>
          <p:nvPr/>
        </p:nvSpPr>
        <p:spPr>
          <a:xfrm>
            <a:off x="1741470" y="5499184"/>
            <a:ext cx="586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House of commons</a:t>
            </a:r>
          </a:p>
          <a:p>
            <a:pPr algn="ctr"/>
            <a:r>
              <a:rPr lang="en-GB" sz="2000" dirty="0"/>
              <a:t>People vote for their members of parliament by holding an election. The member of parliament (MPs) represent their people. </a:t>
            </a:r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238124A6-03B5-0F13-6ACB-8FE65CAE8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56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F9D1E-7FA4-98B5-D8D9-53AB383B6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941" y="863029"/>
            <a:ext cx="8110118" cy="4586468"/>
          </a:xfrm>
          <a:prstGeom prst="rect">
            <a:avLst/>
          </a:prstGeom>
        </p:spPr>
      </p:pic>
      <p:pic>
        <p:nvPicPr>
          <p:cNvPr id="5" name="Picture 4" descr="British Values - Oulton Academy">
            <a:extLst>
              <a:ext uri="{FF2B5EF4-FFF2-40B4-BE49-F238E27FC236}">
                <a16:creationId xmlns:a16="http://schemas.microsoft.com/office/drawing/2014/main" id="{C66154EB-F238-9361-3B3B-81F1F777B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7F9933-FE41-AB9E-C6E4-66A0F71BE692}"/>
              </a:ext>
            </a:extLst>
          </p:cNvPr>
          <p:cNvSpPr txBox="1"/>
          <p:nvPr/>
        </p:nvSpPr>
        <p:spPr>
          <a:xfrm>
            <a:off x="1212351" y="5537771"/>
            <a:ext cx="7099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House of Lords</a:t>
            </a:r>
          </a:p>
          <a:p>
            <a:pPr algn="ctr"/>
            <a:r>
              <a:rPr lang="en-GB" dirty="0"/>
              <a:t>Chosen for their knowledge and expertise.</a:t>
            </a:r>
          </a:p>
          <a:p>
            <a:pPr algn="ctr"/>
            <a:r>
              <a:rPr lang="en-GB" dirty="0"/>
              <a:t>Debate and check the laws proposed by the House of Commons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702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F563C-E257-6E04-7C38-534D5171A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EA3451-28D2-A7EB-73ED-7E756983BFDD}"/>
              </a:ext>
            </a:extLst>
          </p:cNvPr>
          <p:cNvSpPr txBox="1"/>
          <p:nvPr/>
        </p:nvSpPr>
        <p:spPr>
          <a:xfrm>
            <a:off x="873302" y="518952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8800" dirty="0">
                <a:latin typeface="Comic Sans MS" panose="030F0702030302020204" pitchFamily="66" charset="0"/>
              </a:rPr>
              <a:t>ocracy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712570-E327-DFAE-28D4-48F93D3160E2}"/>
              </a:ext>
            </a:extLst>
          </p:cNvPr>
          <p:cNvSpPr txBox="1"/>
          <p:nvPr/>
        </p:nvSpPr>
        <p:spPr>
          <a:xfrm>
            <a:off x="693505" y="1837190"/>
            <a:ext cx="775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at Meadlands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520EDC8-2B3C-6B9D-A48A-F7CB722BD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05298"/>
            <a:ext cx="9144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British Values - Oulton Academy">
            <a:extLst>
              <a:ext uri="{FF2B5EF4-FFF2-40B4-BE49-F238E27FC236}">
                <a16:creationId xmlns:a16="http://schemas.microsoft.com/office/drawing/2014/main" id="{73F81D90-1814-ACEC-9267-D2A3CF4D2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864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748A0-56C0-4238-2EED-D93DFB2F2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F5B9FE-2882-D927-C045-46E31BD1D402}"/>
              </a:ext>
            </a:extLst>
          </p:cNvPr>
          <p:cNvSpPr txBox="1"/>
          <p:nvPr/>
        </p:nvSpPr>
        <p:spPr>
          <a:xfrm>
            <a:off x="873303" y="390640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dem</a:t>
            </a:r>
            <a:r>
              <a:rPr lang="en-GB" sz="8800" dirty="0">
                <a:latin typeface="Comic Sans MS" panose="030F0702030302020204" pitchFamily="66" charset="0"/>
              </a:rPr>
              <a:t>ocracy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97DC69-BE83-D72E-B5C7-44399A97CC7C}"/>
              </a:ext>
            </a:extLst>
          </p:cNvPr>
          <p:cNvSpPr txBox="1"/>
          <p:nvPr/>
        </p:nvSpPr>
        <p:spPr>
          <a:xfrm>
            <a:off x="693505" y="1837190"/>
            <a:ext cx="775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Rule by the people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9D1A0EC9-21EF-813C-911B-E379274BC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03" y="2845552"/>
            <a:ext cx="2348734" cy="293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4867106-8F13-F0CF-E394-4C80621DFB35}"/>
              </a:ext>
            </a:extLst>
          </p:cNvPr>
          <p:cNvSpPr/>
          <p:nvPr/>
        </p:nvSpPr>
        <p:spPr>
          <a:xfrm>
            <a:off x="3589731" y="2845552"/>
            <a:ext cx="4664468" cy="2698050"/>
          </a:xfrm>
          <a:prstGeom prst="wedgeRoundRectCallout">
            <a:avLst>
              <a:gd name="adj1" fmla="val -64679"/>
              <a:gd name="adj2" fmla="val -16579"/>
              <a:gd name="adj3" fmla="val 16667"/>
            </a:avLst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How are we </a:t>
            </a:r>
            <a:r>
              <a:rPr lang="en-US" sz="4400" b="1" dirty="0">
                <a:solidFill>
                  <a:schemeClr val="tx1"/>
                </a:solidFill>
              </a:rPr>
              <a:t>democratic</a:t>
            </a:r>
            <a:r>
              <a:rPr lang="en-US" sz="4400" b="1" dirty="0">
                <a:solidFill>
                  <a:schemeClr val="bg1"/>
                </a:solidFill>
              </a:rPr>
              <a:t> at Meadlands?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8" name="Picture 4" descr="British Values - Oulton Academy">
            <a:extLst>
              <a:ext uri="{FF2B5EF4-FFF2-40B4-BE49-F238E27FC236}">
                <a16:creationId xmlns:a16="http://schemas.microsoft.com/office/drawing/2014/main" id="{590D27DA-2A26-FD88-13B5-BF14370C7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76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5D13F-B571-143B-9008-FA5BFCA9B4C4}"/>
              </a:ext>
            </a:extLst>
          </p:cNvPr>
          <p:cNvSpPr txBox="1"/>
          <p:nvPr/>
        </p:nvSpPr>
        <p:spPr>
          <a:xfrm>
            <a:off x="1633591" y="1345914"/>
            <a:ext cx="62158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Class Behaviour Agreement</a:t>
            </a:r>
            <a:endParaRPr lang="en-GB" sz="3600" dirty="0"/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965606ED-ABA3-AAFB-E763-77FAA42F1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318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9224FA-85BB-8A5E-E206-B581809D5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832" y="0"/>
            <a:ext cx="5143500" cy="6858000"/>
          </a:xfrm>
          <a:prstGeom prst="rect">
            <a:avLst/>
          </a:prstGeom>
        </p:spPr>
      </p:pic>
      <p:pic>
        <p:nvPicPr>
          <p:cNvPr id="5" name="Picture 4" descr="British Values - Oulton Academy">
            <a:extLst>
              <a:ext uri="{FF2B5EF4-FFF2-40B4-BE49-F238E27FC236}">
                <a16:creationId xmlns:a16="http://schemas.microsoft.com/office/drawing/2014/main" id="{E84E02D7-B56B-72C5-77FF-E839C7E7B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990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312A3-05B5-A25D-3EE6-95A261049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281499-CCA1-AAAE-E5BF-154FD97618E1}"/>
              </a:ext>
            </a:extLst>
          </p:cNvPr>
          <p:cNvSpPr txBox="1"/>
          <p:nvPr/>
        </p:nvSpPr>
        <p:spPr>
          <a:xfrm>
            <a:off x="1633591" y="1068512"/>
            <a:ext cx="621586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Voting</a:t>
            </a:r>
          </a:p>
          <a:p>
            <a:endParaRPr lang="en-GB" dirty="0"/>
          </a:p>
          <a:p>
            <a:pPr algn="ctr"/>
            <a:r>
              <a:rPr lang="en-GB" sz="3600" dirty="0"/>
              <a:t>House Captains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Poetry Slam finalists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Charities</a:t>
            </a:r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0CB60C32-9F58-10B1-6A66-C80BDCEA6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204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E83C6-D14F-F18F-F288-6761CE701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159BA3-5DF2-3CF6-95A4-109CAC122EAA}"/>
              </a:ext>
            </a:extLst>
          </p:cNvPr>
          <p:cNvSpPr txBox="1"/>
          <p:nvPr/>
        </p:nvSpPr>
        <p:spPr>
          <a:xfrm>
            <a:off x="1643865" y="1335640"/>
            <a:ext cx="62158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Children’s Choice Assemblies</a:t>
            </a:r>
            <a:endParaRPr lang="en-GB" sz="3600" dirty="0"/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9551A433-89D1-ADEA-D51C-477DFD0CE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31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78110-E284-6BB3-60E3-82E4AD06D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271D73-1CA3-6F49-3033-6EE92D653C25}"/>
              </a:ext>
            </a:extLst>
          </p:cNvPr>
          <p:cNvSpPr txBox="1"/>
          <p:nvPr/>
        </p:nvSpPr>
        <p:spPr>
          <a:xfrm>
            <a:off x="1542567" y="1659384"/>
            <a:ext cx="62158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Debate Club</a:t>
            </a:r>
            <a:endParaRPr lang="en-GB" sz="3600" dirty="0"/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F78F1B81-AA27-6E23-F5C5-C315E6907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Student Debate Vector Art, Icons, and Graphics for Free Download">
            <a:extLst>
              <a:ext uri="{FF2B5EF4-FFF2-40B4-BE49-F238E27FC236}">
                <a16:creationId xmlns:a16="http://schemas.microsoft.com/office/drawing/2014/main" id="{06F40999-94D9-27CE-D434-A18A1D79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297" y="3249055"/>
            <a:ext cx="3178406" cy="211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470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54986-39B8-9984-5073-06817C816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78274B-B36B-5A89-EDC7-512BC88944BD}"/>
              </a:ext>
            </a:extLst>
          </p:cNvPr>
          <p:cNvSpPr txBox="1"/>
          <p:nvPr/>
        </p:nvSpPr>
        <p:spPr>
          <a:xfrm>
            <a:off x="1582220" y="856357"/>
            <a:ext cx="621586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At Meadlands, everybody’s voice matters.</a:t>
            </a:r>
          </a:p>
          <a:p>
            <a:pPr algn="ctr"/>
            <a:r>
              <a:rPr lang="en-GB" sz="6600" dirty="0"/>
              <a:t>We are </a:t>
            </a:r>
            <a:r>
              <a:rPr lang="en-GB" sz="6600" dirty="0">
                <a:solidFill>
                  <a:srgbClr val="FF0000"/>
                </a:solidFill>
              </a:rPr>
              <a:t>dem</a:t>
            </a:r>
            <a:r>
              <a:rPr lang="en-GB" sz="6600" dirty="0"/>
              <a:t>ocratic</a:t>
            </a:r>
            <a:endParaRPr lang="en-GB" sz="3600" dirty="0"/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299EA6C0-F470-BEF7-D15F-751CA10EE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864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A229F-E573-AF86-79DC-D0639853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84C22-0813-B121-1552-716D01F6C0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7E947D-1904-E338-E23C-8433BC0207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3B1052E1-19B4-1E84-652C-BB81C35CA3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4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196</Words>
  <Application>Microsoft Office PowerPoint</Application>
  <PresentationFormat>On-screen Show (4:3)</PresentationFormat>
  <Paragraphs>44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Wreford</dc:creator>
  <cp:lastModifiedBy>Joanne Wreford</cp:lastModifiedBy>
  <cp:revision>4</cp:revision>
  <dcterms:created xsi:type="dcterms:W3CDTF">2026-04-18T15:28:55Z</dcterms:created>
  <dcterms:modified xsi:type="dcterms:W3CDTF">2026-04-18T16:44:58Z</dcterms:modified>
</cp:coreProperties>
</file>